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72" r:id="rId8"/>
    <p:sldId id="273" r:id="rId9"/>
    <p:sldId id="274" r:id="rId10"/>
    <p:sldId id="265" r:id="rId11"/>
    <p:sldId id="271" r:id="rId12"/>
    <p:sldId id="266" r:id="rId13"/>
    <p:sldId id="275" r:id="rId14"/>
    <p:sldId id="269" r:id="rId15"/>
    <p:sldId id="268" r:id="rId16"/>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6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EA6062C-BB62-4EE3-B6E5-813338EC1516}" type="datetimeFigureOut">
              <a:rPr lang="it-IT" smtClean="0"/>
              <a:t>13/10/2019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6272FA1-97C2-4C52-9CEA-F21B7B441D22}" type="slidenum">
              <a:rPr lang="it-IT" smtClean="0"/>
              <a:t>‹N›</a:t>
            </a:fld>
            <a:endParaRPr lang="it-IT"/>
          </a:p>
        </p:txBody>
      </p:sp>
    </p:spTree>
    <p:extLst>
      <p:ext uri="{BB962C8B-B14F-4D97-AF65-F5344CB8AC3E}">
        <p14:creationId xmlns:p14="http://schemas.microsoft.com/office/powerpoint/2010/main" val="113504547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A6062C-BB62-4EE3-B6E5-813338EC1516}" type="datetimeFigureOut">
              <a:rPr lang="it-IT" smtClean="0"/>
              <a:t>13/10/2019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6272FA1-97C2-4C52-9CEA-F21B7B441D22}" type="slidenum">
              <a:rPr lang="it-IT" smtClean="0"/>
              <a:t>‹N›</a:t>
            </a:fld>
            <a:endParaRPr lang="it-IT"/>
          </a:p>
        </p:txBody>
      </p:sp>
    </p:spTree>
    <p:extLst>
      <p:ext uri="{BB962C8B-B14F-4D97-AF65-F5344CB8AC3E}">
        <p14:creationId xmlns:p14="http://schemas.microsoft.com/office/powerpoint/2010/main" val="74012986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A6062C-BB62-4EE3-B6E5-813338EC1516}" type="datetimeFigureOut">
              <a:rPr lang="it-IT" smtClean="0"/>
              <a:t>13/10/2019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6272FA1-97C2-4C52-9CEA-F21B7B441D22}" type="slidenum">
              <a:rPr lang="it-IT" smtClean="0"/>
              <a:t>‹N›</a:t>
            </a:fld>
            <a:endParaRPr lang="it-IT"/>
          </a:p>
        </p:txBody>
      </p:sp>
    </p:spTree>
    <p:extLst>
      <p:ext uri="{BB962C8B-B14F-4D97-AF65-F5344CB8AC3E}">
        <p14:creationId xmlns:p14="http://schemas.microsoft.com/office/powerpoint/2010/main" val="165969358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EA6062C-BB62-4EE3-B6E5-813338EC1516}" type="datetimeFigureOut">
              <a:rPr lang="it-IT" smtClean="0"/>
              <a:t>13/10/2019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6272FA1-97C2-4C52-9CEA-F21B7B441D22}" type="slidenum">
              <a:rPr lang="it-IT" smtClean="0"/>
              <a:t>‹N›</a:t>
            </a:fld>
            <a:endParaRPr lang="it-IT"/>
          </a:p>
        </p:txBody>
      </p:sp>
    </p:spTree>
    <p:extLst>
      <p:ext uri="{BB962C8B-B14F-4D97-AF65-F5344CB8AC3E}">
        <p14:creationId xmlns:p14="http://schemas.microsoft.com/office/powerpoint/2010/main" val="148211322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EA6062C-BB62-4EE3-B6E5-813338EC1516}" type="datetimeFigureOut">
              <a:rPr lang="it-IT" smtClean="0"/>
              <a:t>13/10/2019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6272FA1-97C2-4C52-9CEA-F21B7B441D22}" type="slidenum">
              <a:rPr lang="it-IT" smtClean="0"/>
              <a:t>‹N›</a:t>
            </a:fld>
            <a:endParaRPr lang="it-IT"/>
          </a:p>
        </p:txBody>
      </p:sp>
    </p:spTree>
    <p:extLst>
      <p:ext uri="{BB962C8B-B14F-4D97-AF65-F5344CB8AC3E}">
        <p14:creationId xmlns:p14="http://schemas.microsoft.com/office/powerpoint/2010/main" val="16192576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EA6062C-BB62-4EE3-B6E5-813338EC1516}" type="datetimeFigureOut">
              <a:rPr lang="it-IT" smtClean="0"/>
              <a:t>13/10/2019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6272FA1-97C2-4C52-9CEA-F21B7B441D22}" type="slidenum">
              <a:rPr lang="it-IT" smtClean="0"/>
              <a:t>‹N›</a:t>
            </a:fld>
            <a:endParaRPr lang="it-IT"/>
          </a:p>
        </p:txBody>
      </p:sp>
    </p:spTree>
    <p:extLst>
      <p:ext uri="{BB962C8B-B14F-4D97-AF65-F5344CB8AC3E}">
        <p14:creationId xmlns:p14="http://schemas.microsoft.com/office/powerpoint/2010/main" val="220319401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EA6062C-BB62-4EE3-B6E5-813338EC1516}" type="datetimeFigureOut">
              <a:rPr lang="it-IT" smtClean="0"/>
              <a:t>13/10/2019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6272FA1-97C2-4C52-9CEA-F21B7B441D22}" type="slidenum">
              <a:rPr lang="it-IT" smtClean="0"/>
              <a:t>‹N›</a:t>
            </a:fld>
            <a:endParaRPr lang="it-IT"/>
          </a:p>
        </p:txBody>
      </p:sp>
    </p:spTree>
    <p:extLst>
      <p:ext uri="{BB962C8B-B14F-4D97-AF65-F5344CB8AC3E}">
        <p14:creationId xmlns:p14="http://schemas.microsoft.com/office/powerpoint/2010/main" val="52922298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EA6062C-BB62-4EE3-B6E5-813338EC1516}" type="datetimeFigureOut">
              <a:rPr lang="it-IT" smtClean="0"/>
              <a:t>13/10/2019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6272FA1-97C2-4C52-9CEA-F21B7B441D22}" type="slidenum">
              <a:rPr lang="it-IT" smtClean="0"/>
              <a:t>‹N›</a:t>
            </a:fld>
            <a:endParaRPr lang="it-IT"/>
          </a:p>
        </p:txBody>
      </p:sp>
    </p:spTree>
    <p:extLst>
      <p:ext uri="{BB962C8B-B14F-4D97-AF65-F5344CB8AC3E}">
        <p14:creationId xmlns:p14="http://schemas.microsoft.com/office/powerpoint/2010/main" val="273527895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EA6062C-BB62-4EE3-B6E5-813338EC1516}" type="datetimeFigureOut">
              <a:rPr lang="it-IT" smtClean="0"/>
              <a:t>13/10/2019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6272FA1-97C2-4C52-9CEA-F21B7B441D22}" type="slidenum">
              <a:rPr lang="it-IT" smtClean="0"/>
              <a:t>‹N›</a:t>
            </a:fld>
            <a:endParaRPr lang="it-IT"/>
          </a:p>
        </p:txBody>
      </p:sp>
    </p:spTree>
    <p:extLst>
      <p:ext uri="{BB962C8B-B14F-4D97-AF65-F5344CB8AC3E}">
        <p14:creationId xmlns:p14="http://schemas.microsoft.com/office/powerpoint/2010/main" val="198583402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EA6062C-BB62-4EE3-B6E5-813338EC1516}" type="datetimeFigureOut">
              <a:rPr lang="it-IT" smtClean="0"/>
              <a:t>13/10/2019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6272FA1-97C2-4C52-9CEA-F21B7B441D22}" type="slidenum">
              <a:rPr lang="it-IT" smtClean="0"/>
              <a:t>‹N›</a:t>
            </a:fld>
            <a:endParaRPr lang="it-IT"/>
          </a:p>
        </p:txBody>
      </p:sp>
    </p:spTree>
    <p:extLst>
      <p:ext uri="{BB962C8B-B14F-4D97-AF65-F5344CB8AC3E}">
        <p14:creationId xmlns:p14="http://schemas.microsoft.com/office/powerpoint/2010/main" val="24288784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EA6062C-BB62-4EE3-B6E5-813338EC1516}" type="datetimeFigureOut">
              <a:rPr lang="it-IT" smtClean="0"/>
              <a:t>13/10/2019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6272FA1-97C2-4C52-9CEA-F21B7B441D22}" type="slidenum">
              <a:rPr lang="it-IT" smtClean="0"/>
              <a:t>‹N›</a:t>
            </a:fld>
            <a:endParaRPr lang="it-IT"/>
          </a:p>
        </p:txBody>
      </p:sp>
    </p:spTree>
    <p:extLst>
      <p:ext uri="{BB962C8B-B14F-4D97-AF65-F5344CB8AC3E}">
        <p14:creationId xmlns:p14="http://schemas.microsoft.com/office/powerpoint/2010/main" val="107399705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A6062C-BB62-4EE3-B6E5-813338EC1516}" type="datetimeFigureOut">
              <a:rPr lang="it-IT" smtClean="0"/>
              <a:t>13/10/2019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72FA1-97C2-4C52-9CEA-F21B7B441D22}" type="slidenum">
              <a:rPr lang="it-IT" smtClean="0"/>
              <a:t>‹N›</a:t>
            </a:fld>
            <a:endParaRPr lang="it-IT"/>
          </a:p>
        </p:txBody>
      </p:sp>
    </p:spTree>
    <p:extLst>
      <p:ext uri="{BB962C8B-B14F-4D97-AF65-F5344CB8AC3E}">
        <p14:creationId xmlns:p14="http://schemas.microsoft.com/office/powerpoint/2010/main" val="2515895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lstStyle/>
          <a:p>
            <a:r>
              <a:rPr lang="it-IT" dirty="0"/>
              <a:t>	</a:t>
            </a:r>
          </a:p>
        </p:txBody>
      </p:sp>
      <p:sp>
        <p:nvSpPr>
          <p:cNvPr id="5" name="Rettangolo 4"/>
          <p:cNvSpPr/>
          <p:nvPr/>
        </p:nvSpPr>
        <p:spPr>
          <a:xfrm>
            <a:off x="684202" y="1871127"/>
            <a:ext cx="4197096" cy="461665"/>
          </a:xfrm>
          <a:prstGeom prst="rect">
            <a:avLst/>
          </a:prstGeom>
        </p:spPr>
        <p:txBody>
          <a:bodyPr wrap="square">
            <a:spAutoFit/>
          </a:bodyPr>
          <a:lstStyle/>
          <a:p>
            <a:pPr algn="ctr"/>
            <a:r>
              <a:rPr lang="it-IT" sz="800" b="1" i="0" u="none" strike="noStrike" baseline="0" dirty="0" smtClean="0">
                <a:solidFill>
                  <a:srgbClr val="000000"/>
                </a:solidFill>
                <a:latin typeface="Verdana" panose="020B0604030504040204" pitchFamily="34" charset="0"/>
              </a:rPr>
              <a:t>Assessorato al Welfare </a:t>
            </a:r>
          </a:p>
          <a:p>
            <a:r>
              <a:rPr lang="it-IT" sz="800" b="1" i="0" u="none" strike="noStrike" baseline="0" dirty="0" smtClean="0">
                <a:solidFill>
                  <a:srgbClr val="000000"/>
                </a:solidFill>
                <a:latin typeface="Verdana" panose="020B0604030504040204" pitchFamily="34" charset="0"/>
              </a:rPr>
              <a:t>Dipartimento Promozione della Salute, del Benessere sociale e dello</a:t>
            </a:r>
          </a:p>
          <a:p>
            <a:r>
              <a:rPr lang="it-IT" sz="800" b="1" i="0" u="none" strike="noStrike" baseline="0" dirty="0" smtClean="0">
                <a:solidFill>
                  <a:srgbClr val="000000"/>
                </a:solidFill>
                <a:latin typeface="Verdana" panose="020B0604030504040204" pitchFamily="34" charset="0"/>
              </a:rPr>
              <a:t>    Sport per tutti Sezione Promozione della Salute e del Benessere </a:t>
            </a:r>
            <a:endParaRPr lang="it-IT" sz="800" dirty="0"/>
          </a:p>
        </p:txBody>
      </p:sp>
      <p:sp>
        <p:nvSpPr>
          <p:cNvPr id="7" name="Rettangolo 6"/>
          <p:cNvSpPr/>
          <p:nvPr/>
        </p:nvSpPr>
        <p:spPr>
          <a:xfrm>
            <a:off x="3672292" y="2632542"/>
            <a:ext cx="4606389" cy="1938992"/>
          </a:xfrm>
          <a:prstGeom prst="rect">
            <a:avLst/>
          </a:prstGeom>
          <a:noFill/>
        </p:spPr>
        <p:txBody>
          <a:bodyPr wrap="none" lIns="91440" tIns="45720" rIns="91440" bIns="45720">
            <a:spAutoFit/>
          </a:bodyPr>
          <a:lstStyle/>
          <a:p>
            <a:pPr algn="ctr"/>
            <a:r>
              <a:rPr lang="it-IT" sz="4000" b="1" dirty="0" smtClean="0">
                <a:ln w="0"/>
                <a:gradFill flip="none" rotWithShape="1">
                  <a:gsLst>
                    <a:gs pos="21000">
                      <a:srgbClr val="53575C"/>
                    </a:gs>
                    <a:gs pos="88000">
                      <a:srgbClr val="C5C7CA"/>
                    </a:gs>
                  </a:gsLst>
                  <a:lin ang="13500000" scaled="1"/>
                  <a:tileRect/>
                </a:gradFill>
              </a:rPr>
              <a:t>GENERARE FIGLI,</a:t>
            </a:r>
          </a:p>
          <a:p>
            <a:pPr algn="ctr"/>
            <a:r>
              <a:rPr lang="it-IT" sz="4000" b="1" dirty="0" smtClean="0">
                <a:ln w="0"/>
                <a:gradFill flip="none" rotWithShape="1">
                  <a:gsLst>
                    <a:gs pos="21000">
                      <a:srgbClr val="53575C"/>
                    </a:gs>
                    <a:gs pos="88000">
                      <a:srgbClr val="C5C7CA"/>
                    </a:gs>
                  </a:gsLst>
                  <a:lin ang="13500000" scaled="1"/>
                  <a:tileRect/>
                </a:gradFill>
              </a:rPr>
              <a:t>EDUCARE PERSONE,</a:t>
            </a:r>
          </a:p>
          <a:p>
            <a:pPr algn="ctr"/>
            <a:r>
              <a:rPr lang="it-IT" sz="4000" b="1" dirty="0" smtClean="0">
                <a:ln w="0"/>
                <a:gradFill flip="none" rotWithShape="1">
                  <a:gsLst>
                    <a:gs pos="21000">
                      <a:srgbClr val="53575C"/>
                    </a:gs>
                    <a:gs pos="88000">
                      <a:srgbClr val="C5C7CA"/>
                    </a:gs>
                  </a:gsLst>
                  <a:lin ang="13500000" scaled="1"/>
                  <a:tileRect/>
                </a:gradFill>
              </a:rPr>
              <a:t> COSTRUIRE FUTURO</a:t>
            </a:r>
            <a:endParaRPr lang="it-IT" sz="4000" b="1" dirty="0">
              <a:ln w="0"/>
              <a:gradFill flip="none" rotWithShape="1">
                <a:gsLst>
                  <a:gs pos="21000">
                    <a:srgbClr val="53575C"/>
                  </a:gs>
                  <a:gs pos="88000">
                    <a:srgbClr val="C5C7CA"/>
                  </a:gs>
                </a:gsLst>
                <a:lin ang="13500000" scaled="1"/>
                <a:tileRect/>
              </a:gradFill>
            </a:endParaRPr>
          </a:p>
        </p:txBody>
      </p:sp>
      <p:pic>
        <p:nvPicPr>
          <p:cNvPr id="8" name="Immagine 7"/>
          <p:cNvPicPr>
            <a:picLocks noChangeAspect="1"/>
          </p:cNvPicPr>
          <p:nvPr/>
        </p:nvPicPr>
        <p:blipFill>
          <a:blip r:embed="rId2"/>
          <a:stretch>
            <a:fillRect/>
          </a:stretch>
        </p:blipFill>
        <p:spPr>
          <a:xfrm>
            <a:off x="8197641" y="588354"/>
            <a:ext cx="2362252" cy="1374420"/>
          </a:xfrm>
          <a:prstGeom prst="rect">
            <a:avLst/>
          </a:prstGeom>
          <a:solidFill>
            <a:srgbClr val="777777"/>
          </a:solidFill>
        </p:spPr>
      </p:pic>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0755" y="368742"/>
            <a:ext cx="1941537" cy="1502544"/>
          </a:xfrm>
          <a:prstGeom prst="rect">
            <a:avLst/>
          </a:prstGeom>
        </p:spPr>
      </p:pic>
      <p:sp>
        <p:nvSpPr>
          <p:cNvPr id="9" name="Rettangolo 8"/>
          <p:cNvSpPr/>
          <p:nvPr/>
        </p:nvSpPr>
        <p:spPr>
          <a:xfrm>
            <a:off x="3614353" y="5086371"/>
            <a:ext cx="4504631" cy="584775"/>
          </a:xfrm>
          <a:prstGeom prst="rect">
            <a:avLst/>
          </a:prstGeom>
          <a:noFill/>
        </p:spPr>
        <p:txBody>
          <a:bodyPr wrap="none" lIns="91440" tIns="45720" rIns="91440" bIns="45720">
            <a:spAutoFit/>
          </a:bodyPr>
          <a:lstStyle/>
          <a:p>
            <a:pPr algn="ctr"/>
            <a:r>
              <a:rPr lang="it-IT" sz="1600" b="1" dirty="0" smtClean="0">
                <a:ln w="0"/>
              </a:rPr>
              <a:t>Bari, 23 marzo 2019</a:t>
            </a:r>
          </a:p>
          <a:p>
            <a:pPr algn="ctr"/>
            <a:r>
              <a:rPr lang="it-IT" sz="1600" b="1" dirty="0" smtClean="0">
                <a:ln w="0"/>
              </a:rPr>
              <a:t>Sede del Forum delle Associazioni Familiari - Puglia</a:t>
            </a:r>
            <a:endParaRPr lang="it-IT" sz="1600" b="1" dirty="0">
              <a:ln w="0"/>
            </a:endParaRPr>
          </a:p>
        </p:txBody>
      </p:sp>
    </p:spTree>
    <p:extLst>
      <p:ext uri="{BB962C8B-B14F-4D97-AF65-F5344CB8AC3E}">
        <p14:creationId xmlns:p14="http://schemas.microsoft.com/office/powerpoint/2010/main" val="412815115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88679" y="385724"/>
            <a:ext cx="4922181" cy="369332"/>
          </a:xfrm>
          <a:prstGeom prst="rect">
            <a:avLst/>
          </a:prstGeom>
          <a:solidFill>
            <a:srgbClr val="FFC000"/>
          </a:solidFill>
        </p:spPr>
        <p:txBody>
          <a:bodyPr wrap="none">
            <a:spAutoFit/>
          </a:bodyPr>
          <a:lstStyle/>
          <a:p>
            <a:r>
              <a:rPr lang="it-IT" b="1" dirty="0"/>
              <a:t>SOSTEGNO ALLA GENITORIALITÀ E ALLA NATALITÀ</a:t>
            </a:r>
            <a:endParaRPr lang="it-IT" dirty="0"/>
          </a:p>
        </p:txBody>
      </p:sp>
      <p:graphicFrame>
        <p:nvGraphicFramePr>
          <p:cNvPr id="5" name="Tabella 4"/>
          <p:cNvGraphicFramePr>
            <a:graphicFrameLocks noGrp="1"/>
          </p:cNvGraphicFramePr>
          <p:nvPr>
            <p:extLst>
              <p:ext uri="{D42A27DB-BD31-4B8C-83A1-F6EECF244321}">
                <p14:modId xmlns:p14="http://schemas.microsoft.com/office/powerpoint/2010/main" val="103062392"/>
              </p:ext>
            </p:extLst>
          </p:nvPr>
        </p:nvGraphicFramePr>
        <p:xfrm>
          <a:off x="347474" y="1349406"/>
          <a:ext cx="10856145" cy="4379985"/>
        </p:xfrm>
        <a:graphic>
          <a:graphicData uri="http://schemas.openxmlformats.org/drawingml/2006/table">
            <a:tbl>
              <a:tblPr/>
              <a:tblGrid>
                <a:gridCol w="3023230">
                  <a:extLst>
                    <a:ext uri="{9D8B030D-6E8A-4147-A177-3AD203B41FA5}">
                      <a16:colId xmlns:a16="http://schemas.microsoft.com/office/drawing/2014/main" val="20000"/>
                    </a:ext>
                  </a:extLst>
                </a:gridCol>
                <a:gridCol w="2650234">
                  <a:extLst>
                    <a:ext uri="{9D8B030D-6E8A-4147-A177-3AD203B41FA5}">
                      <a16:colId xmlns:a16="http://schemas.microsoft.com/office/drawing/2014/main" val="20001"/>
                    </a:ext>
                  </a:extLst>
                </a:gridCol>
                <a:gridCol w="2885811">
                  <a:extLst>
                    <a:ext uri="{9D8B030D-6E8A-4147-A177-3AD203B41FA5}">
                      <a16:colId xmlns:a16="http://schemas.microsoft.com/office/drawing/2014/main" val="20002"/>
                    </a:ext>
                  </a:extLst>
                </a:gridCol>
                <a:gridCol w="2296870">
                  <a:extLst>
                    <a:ext uri="{9D8B030D-6E8A-4147-A177-3AD203B41FA5}">
                      <a16:colId xmlns:a16="http://schemas.microsoft.com/office/drawing/2014/main" val="20003"/>
                    </a:ext>
                  </a:extLst>
                </a:gridCol>
              </a:tblGrid>
              <a:tr h="546490">
                <a:tc>
                  <a:txBody>
                    <a:bodyPr/>
                    <a:lstStyle/>
                    <a:p>
                      <a:pPr algn="ctr" fontAlgn="ctr"/>
                      <a:r>
                        <a:rPr lang="it-IT" sz="1400" b="0" i="0" u="none" strike="noStrike" dirty="0">
                          <a:solidFill>
                            <a:srgbClr val="000000"/>
                          </a:solidFill>
                          <a:effectLst/>
                          <a:latin typeface="Garamond" panose="02020404030301010803" pitchFamily="18" charset="0"/>
                        </a:rPr>
                        <a:t>Intervento</a:t>
                      </a:r>
                    </a:p>
                  </a:txBody>
                  <a:tcPr marL="8313" marR="8313" marT="831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it-IT" sz="1400" b="0" i="0" u="none" strike="noStrike">
                          <a:solidFill>
                            <a:srgbClr val="000000"/>
                          </a:solidFill>
                          <a:effectLst/>
                          <a:latin typeface="Garamond" panose="02020404030301010803" pitchFamily="18" charset="0"/>
                        </a:rPr>
                        <a:t>Modalità di svolgimento</a:t>
                      </a:r>
                    </a:p>
                  </a:txBody>
                  <a:tcPr marL="8313" marR="8313" marT="831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it-IT" sz="1400" b="0" i="0" u="none" strike="noStrike">
                          <a:solidFill>
                            <a:srgbClr val="000000"/>
                          </a:solidFill>
                          <a:effectLst/>
                          <a:latin typeface="Garamond" panose="02020404030301010803" pitchFamily="18" charset="0"/>
                        </a:rPr>
                        <a:t>Soggetto responsabile</a:t>
                      </a:r>
                    </a:p>
                  </a:txBody>
                  <a:tcPr marL="8313" marR="8313" marT="831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it-IT" sz="1400" b="0" i="0" u="none" strike="noStrike">
                          <a:solidFill>
                            <a:srgbClr val="000000"/>
                          </a:solidFill>
                          <a:effectLst/>
                          <a:latin typeface="Garamond" panose="02020404030301010803" pitchFamily="18" charset="0"/>
                        </a:rPr>
                        <a:t>Luogo</a:t>
                      </a:r>
                    </a:p>
                  </a:txBody>
                  <a:tcPr marL="8313" marR="8313" marT="831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0"/>
                  </a:ext>
                </a:extLst>
              </a:tr>
              <a:tr h="598805">
                <a:tc>
                  <a:txBody>
                    <a:bodyPr/>
                    <a:lstStyle/>
                    <a:p>
                      <a:pPr algn="l" fontAlgn="ctr"/>
                      <a:endParaRPr lang="it-IT" sz="1400" b="0" i="0" u="none" strike="noStrike" dirty="0">
                        <a:solidFill>
                          <a:srgbClr val="000000"/>
                        </a:solidFill>
                        <a:effectLst/>
                        <a:latin typeface="Garamond" panose="02020404030301010803" pitchFamily="18" charset="0"/>
                      </a:endParaRPr>
                    </a:p>
                  </a:txBody>
                  <a:tcPr marL="8313" marR="8313" marT="831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effectLst/>
                          <a:latin typeface="Garamond" panose="02020404030301010803" pitchFamily="18" charset="0"/>
                        </a:rPr>
                        <a:t> </a:t>
                      </a:r>
                    </a:p>
                  </a:txBody>
                  <a:tcPr marL="8313" marR="8313" marT="831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400" b="0" i="0" u="none" strike="noStrike" dirty="0">
                        <a:solidFill>
                          <a:srgbClr val="000000"/>
                        </a:solidFill>
                        <a:effectLst/>
                        <a:latin typeface="Garamond" panose="02020404030301010803" pitchFamily="18" charset="0"/>
                      </a:endParaRPr>
                    </a:p>
                  </a:txBody>
                  <a:tcPr marL="8313" marR="8313" marT="831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400" b="0" i="0" u="none" strike="noStrike" dirty="0">
                        <a:solidFill>
                          <a:srgbClr val="000000"/>
                        </a:solidFill>
                        <a:effectLst/>
                        <a:latin typeface="Garamond" panose="02020404030301010803" pitchFamily="18" charset="0"/>
                      </a:endParaRPr>
                    </a:p>
                  </a:txBody>
                  <a:tcPr marL="8313" marR="8313" marT="831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1520">
                <a:tc>
                  <a:txBody>
                    <a:bodyPr/>
                    <a:lstStyle/>
                    <a:p>
                      <a:pPr algn="l" fontAlgn="ctr"/>
                      <a:r>
                        <a:rPr lang="it-IT" sz="1400" b="0" i="0" u="none" strike="noStrike" dirty="0">
                          <a:solidFill>
                            <a:srgbClr val="000000"/>
                          </a:solidFill>
                          <a:effectLst/>
                          <a:latin typeface="Garamond" panose="02020404030301010803" pitchFamily="18" charset="0"/>
                        </a:rPr>
                        <a:t>EDUCATORI FAMILIARI </a:t>
                      </a:r>
                    </a:p>
                  </a:txBody>
                  <a:tcPr marL="8313" marR="8313" marT="831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effectLst/>
                          <a:latin typeface="Garamond" panose="02020404030301010803" pitchFamily="18" charset="0"/>
                        </a:rPr>
                        <a:t>Summer school per genitori che si formeranno a diventare educatori familiari</a:t>
                      </a: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effectLst/>
                          <a:latin typeface="Garamond" panose="02020404030301010803" pitchFamily="18" charset="0"/>
                        </a:rPr>
                        <a:t>ANSPI Puglia</a:t>
                      </a: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effectLst/>
                          <a:latin typeface="Garamond" panose="02020404030301010803" pitchFamily="18" charset="0"/>
                        </a:rPr>
                        <a:t>Molfetta</a:t>
                      </a:r>
                    </a:p>
                  </a:txBody>
                  <a:tcPr marL="8313" marR="8313" marT="831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90245">
                <a:tc>
                  <a:txBody>
                    <a:bodyPr/>
                    <a:lstStyle/>
                    <a:p>
                      <a:pPr algn="l" fontAlgn="ctr"/>
                      <a:r>
                        <a:rPr lang="it-IT" sz="1400" b="0" i="0" u="none" strike="noStrike" dirty="0" smtClean="0">
                          <a:solidFill>
                            <a:srgbClr val="000000"/>
                          </a:solidFill>
                          <a:effectLst/>
                          <a:latin typeface="Garamond" panose="02020404030301010803" pitchFamily="18" charset="0"/>
                        </a:rPr>
                        <a:t>SPORTELLO </a:t>
                      </a:r>
                      <a:r>
                        <a:rPr lang="it-IT" sz="1400" b="0" i="0" u="none" strike="noStrike" dirty="0">
                          <a:solidFill>
                            <a:srgbClr val="000000"/>
                          </a:solidFill>
                          <a:effectLst/>
                          <a:latin typeface="Garamond" panose="02020404030301010803" pitchFamily="18" charset="0"/>
                        </a:rPr>
                        <a:t>DI ASCOLTO A SOSTEGNO DELLA NATALITÀ</a:t>
                      </a:r>
                    </a:p>
                  </a:txBody>
                  <a:tcPr marL="8313" marR="8313" marT="831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effectLst/>
                          <a:latin typeface="Garamond" panose="02020404030301010803" pitchFamily="18" charset="0"/>
                        </a:rPr>
                        <a:t> </a:t>
                      </a: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effectLst/>
                          <a:latin typeface="Garamond" panose="02020404030301010803" pitchFamily="18" charset="0"/>
                        </a:rPr>
                        <a:t> CAV Mola di Bari</a:t>
                      </a: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effectLst/>
                          <a:latin typeface="Garamond" panose="02020404030301010803" pitchFamily="18" charset="0"/>
                        </a:rPr>
                        <a:t>Mola di Bari</a:t>
                      </a:r>
                    </a:p>
                  </a:txBody>
                  <a:tcPr marL="8313" marR="8313" marT="831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2600">
                <a:tc>
                  <a:txBody>
                    <a:bodyPr/>
                    <a:lstStyle/>
                    <a:p>
                      <a:pPr algn="l" fontAlgn="ctr"/>
                      <a:r>
                        <a:rPr lang="it-IT" sz="1400" b="0" i="0" u="none" strike="noStrike">
                          <a:solidFill>
                            <a:srgbClr val="000000"/>
                          </a:solidFill>
                          <a:effectLst/>
                          <a:latin typeface="Garamond" panose="02020404030301010803" pitchFamily="18" charset="0"/>
                        </a:rPr>
                        <a:t>FESTA DELLA FAMIGLIA</a:t>
                      </a:r>
                    </a:p>
                  </a:txBody>
                  <a:tcPr marL="8313" marR="8313" marT="831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400" b="0" i="0" u="none" strike="noStrike">
                        <a:solidFill>
                          <a:srgbClr val="000000"/>
                        </a:solidFill>
                        <a:effectLst/>
                        <a:latin typeface="Garamond" panose="02020404030301010803" pitchFamily="18" charset="0"/>
                      </a:endParaRP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effectLst/>
                          <a:latin typeface="Garamond" panose="02020404030301010803" pitchFamily="18" charset="0"/>
                        </a:rPr>
                        <a:t> CAV Mola di Bari</a:t>
                      </a: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effectLst/>
                          <a:latin typeface="Garamond" panose="02020404030301010803" pitchFamily="18" charset="0"/>
                        </a:rPr>
                        <a:t>Mola di Bari</a:t>
                      </a:r>
                    </a:p>
                  </a:txBody>
                  <a:tcPr marL="8313" marR="8313" marT="831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23265">
                <a:tc>
                  <a:txBody>
                    <a:bodyPr/>
                    <a:lstStyle/>
                    <a:p>
                      <a:pPr algn="l" fontAlgn="ctr"/>
                      <a:r>
                        <a:rPr lang="it-IT" sz="1400" b="0" i="0" u="none" strike="noStrike">
                          <a:solidFill>
                            <a:srgbClr val="000000"/>
                          </a:solidFill>
                          <a:effectLst/>
                          <a:latin typeface="Garamond" panose="02020404030301010803" pitchFamily="18" charset="0"/>
                        </a:rPr>
                        <a:t>PROGETTO LUCINA</a:t>
                      </a:r>
                    </a:p>
                  </a:txBody>
                  <a:tcPr marL="8313" marR="8313" marT="831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effectLst/>
                          <a:latin typeface="Garamond" panose="02020404030301010803" pitchFamily="18" charset="0"/>
                        </a:rPr>
                        <a:t>Sensibilizzare e sostenere la natalità</a:t>
                      </a: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effectLst/>
                          <a:latin typeface="Garamond" panose="02020404030301010803" pitchFamily="18" charset="0"/>
                        </a:rPr>
                        <a:t>Consultorio Reginae Familiae - Forum Provinciale di Lecce</a:t>
                      </a: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effectLst/>
                          <a:latin typeface="Garamond" panose="02020404030301010803" pitchFamily="18" charset="0"/>
                        </a:rPr>
                        <a:t>Nardò, Casarano, Galatone, Taurisano</a:t>
                      </a:r>
                    </a:p>
                  </a:txBody>
                  <a:tcPr marL="8313" marR="8313" marT="831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7060">
                <a:tc>
                  <a:txBody>
                    <a:bodyPr/>
                    <a:lstStyle/>
                    <a:p>
                      <a:pPr algn="l" fontAlgn="ctr"/>
                      <a:r>
                        <a:rPr lang="it-IT" sz="1400" b="0" i="0" u="none" strike="noStrike" dirty="0">
                          <a:solidFill>
                            <a:srgbClr val="000000"/>
                          </a:solidFill>
                          <a:effectLst/>
                          <a:latin typeface="Garamond" panose="02020404030301010803" pitchFamily="18" charset="0"/>
                        </a:rPr>
                        <a:t>PROGETTO VESTA</a:t>
                      </a:r>
                    </a:p>
                  </a:txBody>
                  <a:tcPr marL="8313" marR="8313" marT="831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effectLst/>
                          <a:latin typeface="Garamond" panose="02020404030301010803" pitchFamily="18" charset="0"/>
                        </a:rPr>
                        <a:t>Sostenere la genitorialità</a:t>
                      </a:r>
                    </a:p>
                  </a:txBody>
                  <a:tcPr marL="8313" marR="8313" marT="831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effectLst/>
                          <a:latin typeface="Garamond" panose="02020404030301010803" pitchFamily="18" charset="0"/>
                        </a:rPr>
                        <a:t>Consultorio </a:t>
                      </a:r>
                      <a:r>
                        <a:rPr lang="it-IT" sz="1400" b="0" i="0" u="none" strike="noStrike" dirty="0" err="1">
                          <a:solidFill>
                            <a:srgbClr val="000000"/>
                          </a:solidFill>
                          <a:effectLst/>
                          <a:latin typeface="Garamond" panose="02020404030301010803" pitchFamily="18" charset="0"/>
                        </a:rPr>
                        <a:t>Reginae</a:t>
                      </a:r>
                      <a:r>
                        <a:rPr lang="it-IT" sz="1400" b="0" i="0" u="none" strike="noStrike" dirty="0">
                          <a:solidFill>
                            <a:srgbClr val="000000"/>
                          </a:solidFill>
                          <a:effectLst/>
                          <a:latin typeface="Garamond" panose="02020404030301010803" pitchFamily="18" charset="0"/>
                        </a:rPr>
                        <a:t> </a:t>
                      </a:r>
                      <a:r>
                        <a:rPr lang="it-IT" sz="1400" b="0" i="0" u="none" strike="noStrike" dirty="0" err="1">
                          <a:solidFill>
                            <a:srgbClr val="000000"/>
                          </a:solidFill>
                          <a:effectLst/>
                          <a:latin typeface="Garamond" panose="02020404030301010803" pitchFamily="18" charset="0"/>
                        </a:rPr>
                        <a:t>Familiae</a:t>
                      </a:r>
                      <a:r>
                        <a:rPr lang="it-IT" sz="1400" b="0" i="0" u="none" strike="noStrike" dirty="0">
                          <a:solidFill>
                            <a:srgbClr val="000000"/>
                          </a:solidFill>
                          <a:effectLst/>
                          <a:latin typeface="Garamond" panose="02020404030301010803" pitchFamily="18" charset="0"/>
                        </a:rPr>
                        <a:t> - Forum Provinciale di Lecce</a:t>
                      </a:r>
                    </a:p>
                  </a:txBody>
                  <a:tcPr marL="8313" marR="8313" marT="831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effectLst/>
                          <a:latin typeface="Garamond" panose="02020404030301010803" pitchFamily="18" charset="0"/>
                        </a:rPr>
                        <a:t>Nardò, Casarano, Galatone, Taurisano</a:t>
                      </a:r>
                    </a:p>
                  </a:txBody>
                  <a:tcPr marL="8313" marR="8313" marT="831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6208797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1826947947"/>
              </p:ext>
            </p:extLst>
          </p:nvPr>
        </p:nvGraphicFramePr>
        <p:xfrm>
          <a:off x="1313895" y="1757778"/>
          <a:ext cx="8549196" cy="3613212"/>
        </p:xfrm>
        <a:graphic>
          <a:graphicData uri="http://schemas.openxmlformats.org/drawingml/2006/table">
            <a:tbl>
              <a:tblPr/>
              <a:tblGrid>
                <a:gridCol w="2187392">
                  <a:extLst>
                    <a:ext uri="{9D8B030D-6E8A-4147-A177-3AD203B41FA5}">
                      <a16:colId xmlns:a16="http://schemas.microsoft.com/office/drawing/2014/main" val="20000"/>
                    </a:ext>
                  </a:extLst>
                </a:gridCol>
                <a:gridCol w="2337671">
                  <a:extLst>
                    <a:ext uri="{9D8B030D-6E8A-4147-A177-3AD203B41FA5}">
                      <a16:colId xmlns:a16="http://schemas.microsoft.com/office/drawing/2014/main" val="20001"/>
                    </a:ext>
                  </a:extLst>
                </a:gridCol>
                <a:gridCol w="2070508">
                  <a:extLst>
                    <a:ext uri="{9D8B030D-6E8A-4147-A177-3AD203B41FA5}">
                      <a16:colId xmlns:a16="http://schemas.microsoft.com/office/drawing/2014/main" val="20002"/>
                    </a:ext>
                  </a:extLst>
                </a:gridCol>
                <a:gridCol w="1953625">
                  <a:extLst>
                    <a:ext uri="{9D8B030D-6E8A-4147-A177-3AD203B41FA5}">
                      <a16:colId xmlns:a16="http://schemas.microsoft.com/office/drawing/2014/main" val="20003"/>
                    </a:ext>
                  </a:extLst>
                </a:gridCol>
              </a:tblGrid>
              <a:tr h="605131">
                <a:tc>
                  <a:txBody>
                    <a:bodyPr/>
                    <a:lstStyle/>
                    <a:p>
                      <a:pPr algn="ctr" fontAlgn="ctr"/>
                      <a:r>
                        <a:rPr lang="it-IT" sz="1600" b="0" i="0" u="none" strike="noStrike" dirty="0">
                          <a:solidFill>
                            <a:srgbClr val="000000"/>
                          </a:solidFill>
                          <a:effectLst/>
                          <a:latin typeface="Garamond" panose="02020404030301010803" pitchFamily="18" charset="0"/>
                        </a:rPr>
                        <a:t>Intervento</a:t>
                      </a:r>
                    </a:p>
                  </a:txBody>
                  <a:tcPr marL="8313" marR="8313" marT="831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it-IT" sz="1600" b="0" i="0" u="none" strike="noStrike" dirty="0">
                          <a:solidFill>
                            <a:srgbClr val="000000"/>
                          </a:solidFill>
                          <a:effectLst/>
                          <a:latin typeface="Garamond" panose="02020404030301010803" pitchFamily="18" charset="0"/>
                        </a:rPr>
                        <a:t>Modalità di svolgimento</a:t>
                      </a:r>
                    </a:p>
                  </a:txBody>
                  <a:tcPr marL="8313" marR="8313" marT="831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it-IT" sz="1600" b="0" i="0" u="none" strike="noStrike">
                          <a:solidFill>
                            <a:srgbClr val="000000"/>
                          </a:solidFill>
                          <a:effectLst/>
                          <a:latin typeface="Garamond" panose="02020404030301010803" pitchFamily="18" charset="0"/>
                        </a:rPr>
                        <a:t>Soggetto responsabile</a:t>
                      </a:r>
                    </a:p>
                  </a:txBody>
                  <a:tcPr marL="8313" marR="8313" marT="831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it-IT" sz="1600" b="0" i="0" u="none" strike="noStrike">
                          <a:solidFill>
                            <a:srgbClr val="000000"/>
                          </a:solidFill>
                          <a:effectLst/>
                          <a:latin typeface="Garamond" panose="02020404030301010803" pitchFamily="18" charset="0"/>
                        </a:rPr>
                        <a:t>Luogo</a:t>
                      </a:r>
                    </a:p>
                  </a:txBody>
                  <a:tcPr marL="8313" marR="8313" marT="831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0"/>
                  </a:ext>
                </a:extLst>
              </a:tr>
              <a:tr h="792553">
                <a:tc>
                  <a:txBody>
                    <a:bodyPr/>
                    <a:lstStyle/>
                    <a:p>
                      <a:pPr algn="l" fontAlgn="ctr"/>
                      <a:r>
                        <a:rPr lang="it-IT" sz="1600" b="0" i="0" u="none" strike="noStrike">
                          <a:solidFill>
                            <a:srgbClr val="000000"/>
                          </a:solidFill>
                          <a:effectLst/>
                          <a:latin typeface="Garamond" panose="02020404030301010803" pitchFamily="18" charset="0"/>
                        </a:rPr>
                        <a:t>DA COPPIA A GENITORI</a:t>
                      </a:r>
                    </a:p>
                  </a:txBody>
                  <a:tcPr marL="8313" marR="8313" marT="831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Garamond" panose="02020404030301010803" pitchFamily="18" charset="0"/>
                        </a:rPr>
                        <a:t>3 cicli da 3 incontri </a:t>
                      </a: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Garamond" panose="02020404030301010803" pitchFamily="18" charset="0"/>
                        </a:rPr>
                        <a:t> Consultorio La Famiglia - Forum Provinciale di Lecce</a:t>
                      </a: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Garamond" panose="02020404030301010803" pitchFamily="18" charset="0"/>
                        </a:rPr>
                        <a:t>Lecce</a:t>
                      </a:r>
                    </a:p>
                  </a:txBody>
                  <a:tcPr marL="8313" marR="8313" marT="831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92553">
                <a:tc>
                  <a:txBody>
                    <a:bodyPr/>
                    <a:lstStyle/>
                    <a:p>
                      <a:pPr algn="l" fontAlgn="ctr"/>
                      <a:r>
                        <a:rPr lang="it-IT" sz="1600" b="0" i="0" u="none" strike="noStrike">
                          <a:solidFill>
                            <a:srgbClr val="000000"/>
                          </a:solidFill>
                          <a:effectLst/>
                          <a:latin typeface="Garamond" panose="02020404030301010803" pitchFamily="18" charset="0"/>
                        </a:rPr>
                        <a:t>ESSERE PADRE E MADRE RESPONSABILI, OGGI</a:t>
                      </a:r>
                    </a:p>
                  </a:txBody>
                  <a:tcPr marL="8313" marR="8313" marT="831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600" b="0" i="0" u="none" strike="noStrike">
                        <a:solidFill>
                          <a:srgbClr val="000000"/>
                        </a:solidFill>
                        <a:effectLst/>
                        <a:latin typeface="Garamond" panose="02020404030301010803" pitchFamily="18" charset="0"/>
                      </a:endParaRP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Garamond" panose="02020404030301010803" pitchFamily="18" charset="0"/>
                        </a:rPr>
                        <a:t> Consultorio La Famiglia - Forum Provinciale di Lecce</a:t>
                      </a: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Garamond" panose="02020404030301010803" pitchFamily="18" charset="0"/>
                        </a:rPr>
                        <a:t>Lizzanello, Lecce</a:t>
                      </a:r>
                    </a:p>
                  </a:txBody>
                  <a:tcPr marL="8313" marR="8313" marT="831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22975">
                <a:tc>
                  <a:txBody>
                    <a:bodyPr/>
                    <a:lstStyle/>
                    <a:p>
                      <a:pPr algn="l" fontAlgn="ctr"/>
                      <a:r>
                        <a:rPr lang="it-IT" sz="1600" b="0" i="0" u="none" strike="noStrike">
                          <a:solidFill>
                            <a:srgbClr val="000000"/>
                          </a:solidFill>
                          <a:effectLst/>
                          <a:latin typeface="Garamond" panose="02020404030301010803" pitchFamily="18" charset="0"/>
                        </a:rPr>
                        <a:t>CORRESPONSABILITA’ EDUCATIVA SCUOLA-FAMIGLIA</a:t>
                      </a:r>
                    </a:p>
                  </a:txBody>
                  <a:tcPr marL="8313" marR="8313" marT="831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Garamond" panose="02020404030301010803" pitchFamily="18" charset="0"/>
                        </a:rPr>
                        <a:t>Rafforzare le modalità' comunicative interpersonali scuola famiglia; individuare strategie a sostegno di progetti condivisi</a:t>
                      </a:r>
                    </a:p>
                  </a:txBody>
                  <a:tcPr marL="8313" marR="8313" marT="831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Garamond" panose="02020404030301010803" pitchFamily="18" charset="0"/>
                        </a:rPr>
                        <a:t>AIMC sez. Lecce </a:t>
                      </a:r>
                    </a:p>
                  </a:txBody>
                  <a:tcPr marL="8313" marR="8313" marT="831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effectLst/>
                          <a:latin typeface="Garamond" panose="02020404030301010803" pitchFamily="18" charset="0"/>
                        </a:rPr>
                        <a:t>Scuole ubicate a : Lizzanello – Merine, Galatone</a:t>
                      </a:r>
                    </a:p>
                  </a:txBody>
                  <a:tcPr marL="8313" marR="8313" marT="831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Rettangolo 5"/>
          <p:cNvSpPr/>
          <p:nvPr/>
        </p:nvSpPr>
        <p:spPr>
          <a:xfrm>
            <a:off x="3253169" y="927262"/>
            <a:ext cx="4922181" cy="369332"/>
          </a:xfrm>
          <a:prstGeom prst="rect">
            <a:avLst/>
          </a:prstGeom>
          <a:solidFill>
            <a:srgbClr val="FFC000"/>
          </a:solidFill>
        </p:spPr>
        <p:txBody>
          <a:bodyPr wrap="none">
            <a:spAutoFit/>
          </a:bodyPr>
          <a:lstStyle/>
          <a:p>
            <a:r>
              <a:rPr lang="it-IT" b="1" dirty="0"/>
              <a:t>SOSTEGNO ALLA GENITORIALITÀ E ALLA NATALITÀ</a:t>
            </a:r>
            <a:endParaRPr lang="it-IT" dirty="0"/>
          </a:p>
        </p:txBody>
      </p:sp>
    </p:spTree>
    <p:extLst>
      <p:ext uri="{BB962C8B-B14F-4D97-AF65-F5344CB8AC3E}">
        <p14:creationId xmlns:p14="http://schemas.microsoft.com/office/powerpoint/2010/main" val="229947734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154096"/>
            <a:ext cx="10515600" cy="5466159"/>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it-IT" sz="2000" dirty="0" smtClean="0">
                <a:solidFill>
                  <a:schemeClr val="tx1"/>
                </a:solidFill>
              </a:rPr>
              <a:t> </a:t>
            </a:r>
            <a:r>
              <a:rPr lang="it-IT" sz="2000" dirty="0" smtClean="0"/>
              <a:t>L’azione di comunicazione (promozione e diffusione) delle attività avverrà per tutta la durata del progetto (18 mesi) dando rilevanza soprattutto agli eventi di particolare rilievo. </a:t>
            </a:r>
          </a:p>
          <a:p>
            <a:pPr marL="0" indent="0" algn="just">
              <a:buNone/>
            </a:pPr>
            <a:endParaRPr lang="it-IT" sz="2000" dirty="0" smtClean="0"/>
          </a:p>
          <a:p>
            <a:pPr marL="0" indent="0" algn="just">
              <a:buNone/>
            </a:pPr>
            <a:r>
              <a:rPr lang="it-IT" sz="2000" dirty="0" smtClean="0"/>
              <a:t>Azioni di comunicazione “interna” (destinata ai fruitori delle attività)</a:t>
            </a:r>
          </a:p>
          <a:p>
            <a:pPr marL="0" indent="0" algn="just">
              <a:buNone/>
            </a:pPr>
            <a:r>
              <a:rPr lang="it-IT" sz="2000" dirty="0" smtClean="0"/>
              <a:t>comunicazione “esterna”, (tv, radio e stampa), utilizzo dei principali social; </a:t>
            </a:r>
          </a:p>
          <a:p>
            <a:pPr marL="0" indent="0" algn="just">
              <a:buNone/>
            </a:pPr>
            <a:r>
              <a:rPr lang="it-IT" sz="2000" b="1" dirty="0" smtClean="0"/>
              <a:t>sito web</a:t>
            </a:r>
            <a:r>
              <a:rPr lang="it-IT" sz="2000" dirty="0" smtClean="0"/>
              <a:t> del progetto e </a:t>
            </a:r>
            <a:r>
              <a:rPr lang="it-IT" sz="2000" b="1" dirty="0" smtClean="0"/>
              <a:t>pagine social</a:t>
            </a:r>
            <a:r>
              <a:rPr lang="it-IT" sz="2000" dirty="0" smtClean="0"/>
              <a:t> del progetto. </a:t>
            </a:r>
          </a:p>
          <a:p>
            <a:pPr marL="0" indent="0" algn="just">
              <a:buNone/>
            </a:pPr>
            <a:endParaRPr lang="it-IT" sz="2000" dirty="0"/>
          </a:p>
          <a:p>
            <a:pPr marL="0" indent="0" algn="just">
              <a:buNone/>
            </a:pPr>
            <a:r>
              <a:rPr lang="it-IT" sz="2000" dirty="0"/>
              <a:t>E</a:t>
            </a:r>
            <a:r>
              <a:rPr lang="it-IT" sz="2000" dirty="0" smtClean="0"/>
              <a:t>laborato finale sarà un video documentario.</a:t>
            </a:r>
          </a:p>
          <a:p>
            <a:pPr marL="0" indent="0" algn="ctr">
              <a:buNone/>
            </a:pPr>
            <a:endParaRPr lang="it-IT" sz="2000" dirty="0" smtClean="0">
              <a:solidFill>
                <a:schemeClr val="tx1"/>
              </a:solidFill>
            </a:endParaRPr>
          </a:p>
          <a:p>
            <a:pPr marL="0" indent="0" algn="ctr">
              <a:buNone/>
            </a:pPr>
            <a:r>
              <a:rPr lang="it-IT" sz="2000" b="1" dirty="0" smtClean="0">
                <a:solidFill>
                  <a:schemeClr val="tx1"/>
                </a:solidFill>
              </a:rPr>
              <a:t>Forum delle Associazioni Familiari di Puglia</a:t>
            </a:r>
          </a:p>
          <a:p>
            <a:pPr marL="0" indent="0" algn="ctr">
              <a:buNone/>
            </a:pPr>
            <a:r>
              <a:rPr lang="it-IT" sz="2000" b="1" dirty="0" smtClean="0">
                <a:solidFill>
                  <a:schemeClr val="tx1">
                    <a:lumMod val="75000"/>
                    <a:lumOff val="25000"/>
                  </a:schemeClr>
                </a:solidFill>
              </a:rPr>
              <a:t>REFERENTE: Dott.ssa Elena Albanese</a:t>
            </a:r>
          </a:p>
          <a:p>
            <a:pPr marL="0" indent="0" algn="ctr">
              <a:buNone/>
            </a:pPr>
            <a:r>
              <a:rPr lang="it-IT" sz="2000" b="1" dirty="0" smtClean="0">
                <a:solidFill>
                  <a:schemeClr val="tx1">
                    <a:lumMod val="75000"/>
                    <a:lumOff val="25000"/>
                  </a:schemeClr>
                </a:solidFill>
              </a:rPr>
              <a:t>AGENZIA ESTERNA DI COMUNICAZIONE: EMA </a:t>
            </a:r>
            <a:r>
              <a:rPr lang="it-IT" sz="2000" b="1" dirty="0" err="1" smtClean="0">
                <a:solidFill>
                  <a:schemeClr val="tx1">
                    <a:lumMod val="75000"/>
                    <a:lumOff val="25000"/>
                  </a:schemeClr>
                </a:solidFill>
              </a:rPr>
              <a:t>Counsulting</a:t>
            </a:r>
            <a:endParaRPr lang="it-IT" sz="2000" b="1" dirty="0" smtClean="0">
              <a:solidFill>
                <a:schemeClr val="tx1">
                  <a:lumMod val="75000"/>
                  <a:lumOff val="25000"/>
                </a:schemeClr>
              </a:solidFill>
            </a:endParaRPr>
          </a:p>
          <a:p>
            <a:pPr marL="0" indent="0" algn="ctr">
              <a:buNone/>
            </a:pPr>
            <a:endParaRPr lang="it-IT" sz="2000" b="1" dirty="0" smtClean="0">
              <a:solidFill>
                <a:schemeClr val="tx1">
                  <a:lumMod val="75000"/>
                  <a:lumOff val="25000"/>
                </a:schemeClr>
              </a:solidFill>
            </a:endParaRPr>
          </a:p>
          <a:p>
            <a:pPr marL="0" indent="0" algn="just">
              <a:buNone/>
            </a:pPr>
            <a:endParaRPr lang="it-IT" sz="2000" dirty="0"/>
          </a:p>
        </p:txBody>
      </p:sp>
      <p:sp>
        <p:nvSpPr>
          <p:cNvPr id="4" name="Rettangolo 3"/>
          <p:cNvSpPr/>
          <p:nvPr/>
        </p:nvSpPr>
        <p:spPr>
          <a:xfrm>
            <a:off x="2098089" y="463376"/>
            <a:ext cx="8146742" cy="400110"/>
          </a:xfrm>
          <a:prstGeom prst="rect">
            <a:avLst/>
          </a:prstGeom>
          <a:solidFill>
            <a:schemeClr val="accent4"/>
          </a:solidFill>
        </p:spPr>
        <p:txBody>
          <a:bodyPr wrap="square">
            <a:spAutoFit/>
          </a:bodyPr>
          <a:lstStyle/>
          <a:p>
            <a:pPr algn="ctr"/>
            <a:r>
              <a:rPr lang="it-IT" sz="2000" b="1" dirty="0"/>
              <a:t>COMUNICAZIONE, MONITORAGGIO, PROMOZIONE E DIFFUSIONE</a:t>
            </a:r>
          </a:p>
        </p:txBody>
      </p:sp>
    </p:spTree>
    <p:extLst>
      <p:ext uri="{BB962C8B-B14F-4D97-AF65-F5344CB8AC3E}">
        <p14:creationId xmlns:p14="http://schemas.microsoft.com/office/powerpoint/2010/main" val="309119425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2983" y="235956"/>
            <a:ext cx="11622024" cy="1335392"/>
          </a:xfrm>
        </p:spPr>
        <p:txBody>
          <a:bodyPr>
            <a:normAutofit/>
          </a:bodyPr>
          <a:lstStyle/>
          <a:p>
            <a:pPr algn="ctr"/>
            <a:r>
              <a:rPr lang="it-IT" sz="1800" dirty="0" smtClean="0"/>
              <a:t>Le </a:t>
            </a:r>
            <a:r>
              <a:rPr lang="it-IT" sz="1800" b="1" dirty="0" smtClean="0"/>
              <a:t>attività che saranno realizzate sul territorio </a:t>
            </a:r>
            <a:r>
              <a:rPr lang="it-IT" sz="1800" b="1" dirty="0"/>
              <a:t>(circa 120</a:t>
            </a:r>
            <a:r>
              <a:rPr lang="it-IT" sz="1800" b="1" dirty="0" smtClean="0"/>
              <a:t>) </a:t>
            </a:r>
            <a:r>
              <a:rPr lang="it-IT" sz="1800" dirty="0" smtClean="0"/>
              <a:t>in </a:t>
            </a:r>
            <a:r>
              <a:rPr lang="it-IT" sz="1800" dirty="0"/>
              <a:t>modo capillare, copriranno tutte le province del territorio </a:t>
            </a:r>
            <a:r>
              <a:rPr lang="it-IT" sz="1800" dirty="0" smtClean="0"/>
              <a:t>pugliese: </a:t>
            </a:r>
            <a:r>
              <a:rPr lang="it-IT" sz="1800" b="1" dirty="0"/>
              <a:t>Foggia, Candela, Cerignola, </a:t>
            </a:r>
            <a:r>
              <a:rPr lang="it-IT" sz="1800" b="1" dirty="0" err="1"/>
              <a:t>Ortanova</a:t>
            </a:r>
            <a:r>
              <a:rPr lang="it-IT" sz="1800" b="1" dirty="0"/>
              <a:t>, San Severo, Barletta, Andria, Bari, Bitonto, Molfetta, Altamura, Toritto, Santeramo, Monopoli, Ruvo di Puglia, Mola di Bari, Santeramo in Colle, Gravina in Puglia, Poggiorsini, Spinazzola, Modugno, Taranto, Casarano, Martina Franca, Lecce, Galatone, Nardò, Gallipoli, Merine, Taurisano, Manduria, Brindisi, Fasano, Cisternino, </a:t>
            </a:r>
            <a:r>
              <a:rPr lang="it-IT" sz="1800" b="1" dirty="0" smtClean="0"/>
              <a:t>Corigliano d’Otranto, </a:t>
            </a:r>
            <a:r>
              <a:rPr lang="it-IT" sz="1800" dirty="0" smtClean="0"/>
              <a:t>ed hanno previsto una stima nel coinvolgimento  </a:t>
            </a:r>
            <a:r>
              <a:rPr lang="it-IT" sz="1800" dirty="0"/>
              <a:t>dei destinatari</a:t>
            </a:r>
            <a:r>
              <a:rPr lang="it-IT" sz="1800" dirty="0" smtClean="0"/>
              <a:t>  </a:t>
            </a:r>
            <a:endParaRPr lang="it-IT" dirty="0"/>
          </a:p>
        </p:txBody>
      </p:sp>
      <p:pic>
        <p:nvPicPr>
          <p:cNvPr id="4" name="Segnaposto contenuto 3"/>
          <p:cNvPicPr>
            <a:picLocks noGrp="1" noChangeAspect="1"/>
          </p:cNvPicPr>
          <p:nvPr>
            <p:ph idx="1"/>
          </p:nvPr>
        </p:nvPicPr>
        <p:blipFill rotWithShape="1">
          <a:blip r:embed="rId2"/>
          <a:srcRect l="28171" t="42101" r="29866" b="20914"/>
          <a:stretch/>
        </p:blipFill>
        <p:spPr>
          <a:xfrm>
            <a:off x="1459992" y="1837678"/>
            <a:ext cx="9272016" cy="4651735"/>
          </a:xfrm>
          <a:prstGeom prst="rect">
            <a:avLst/>
          </a:prstGeom>
        </p:spPr>
      </p:pic>
    </p:spTree>
    <p:extLst>
      <p:ext uri="{BB962C8B-B14F-4D97-AF65-F5344CB8AC3E}">
        <p14:creationId xmlns:p14="http://schemas.microsoft.com/office/powerpoint/2010/main" val="192147224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02536" y="96119"/>
            <a:ext cx="7863840" cy="707886"/>
          </a:xfrm>
          <a:prstGeom prst="rect">
            <a:avLst/>
          </a:prstGeom>
          <a:solidFill>
            <a:schemeClr val="accent4">
              <a:lumMod val="20000"/>
              <a:lumOff val="80000"/>
            </a:schemeClr>
          </a:solidFill>
        </p:spPr>
        <p:txBody>
          <a:bodyPr wrap="square" lIns="91440" tIns="45720" rIns="91440" bIns="45720">
            <a:spAutoFit/>
          </a:bodyPr>
          <a:lstStyle/>
          <a:p>
            <a:pPr algn="ctr"/>
            <a:r>
              <a:rPr lang="it-IT"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Cronoprogramma </a:t>
            </a:r>
            <a:r>
              <a:rPr lang="it-IT" sz="4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attivita’</a:t>
            </a:r>
            <a:endParaRPr lang="it-IT"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10" name="Segnaposto contenuto 9"/>
          <p:cNvGraphicFramePr>
            <a:graphicFrameLocks noGrp="1"/>
          </p:cNvGraphicFramePr>
          <p:nvPr>
            <p:ph idx="1"/>
            <p:extLst>
              <p:ext uri="{D42A27DB-BD31-4B8C-83A1-F6EECF244321}">
                <p14:modId xmlns:p14="http://schemas.microsoft.com/office/powerpoint/2010/main" val="3155215965"/>
              </p:ext>
            </p:extLst>
          </p:nvPr>
        </p:nvGraphicFramePr>
        <p:xfrm>
          <a:off x="390623" y="882196"/>
          <a:ext cx="11647501" cy="5768179"/>
        </p:xfrm>
        <a:graphic>
          <a:graphicData uri="http://schemas.openxmlformats.org/drawingml/2006/table">
            <a:tbl>
              <a:tblPr/>
              <a:tblGrid>
                <a:gridCol w="2627785">
                  <a:extLst>
                    <a:ext uri="{9D8B030D-6E8A-4147-A177-3AD203B41FA5}">
                      <a16:colId xmlns:a16="http://schemas.microsoft.com/office/drawing/2014/main" val="20000"/>
                    </a:ext>
                  </a:extLst>
                </a:gridCol>
                <a:gridCol w="54204">
                  <a:extLst>
                    <a:ext uri="{9D8B030D-6E8A-4147-A177-3AD203B41FA5}">
                      <a16:colId xmlns:a16="http://schemas.microsoft.com/office/drawing/2014/main" val="20001"/>
                    </a:ext>
                  </a:extLst>
                </a:gridCol>
                <a:gridCol w="498084">
                  <a:extLst>
                    <a:ext uri="{9D8B030D-6E8A-4147-A177-3AD203B41FA5}">
                      <a16:colId xmlns:a16="http://schemas.microsoft.com/office/drawing/2014/main" val="20002"/>
                    </a:ext>
                  </a:extLst>
                </a:gridCol>
                <a:gridCol w="498084">
                  <a:extLst>
                    <a:ext uri="{9D8B030D-6E8A-4147-A177-3AD203B41FA5}">
                      <a16:colId xmlns:a16="http://schemas.microsoft.com/office/drawing/2014/main" val="20003"/>
                    </a:ext>
                  </a:extLst>
                </a:gridCol>
                <a:gridCol w="498084">
                  <a:extLst>
                    <a:ext uri="{9D8B030D-6E8A-4147-A177-3AD203B41FA5}">
                      <a16:colId xmlns:a16="http://schemas.microsoft.com/office/drawing/2014/main" val="20004"/>
                    </a:ext>
                  </a:extLst>
                </a:gridCol>
                <a:gridCol w="498084">
                  <a:extLst>
                    <a:ext uri="{9D8B030D-6E8A-4147-A177-3AD203B41FA5}">
                      <a16:colId xmlns:a16="http://schemas.microsoft.com/office/drawing/2014/main" val="20005"/>
                    </a:ext>
                  </a:extLst>
                </a:gridCol>
                <a:gridCol w="498084">
                  <a:extLst>
                    <a:ext uri="{9D8B030D-6E8A-4147-A177-3AD203B41FA5}">
                      <a16:colId xmlns:a16="http://schemas.microsoft.com/office/drawing/2014/main" val="20006"/>
                    </a:ext>
                  </a:extLst>
                </a:gridCol>
                <a:gridCol w="498084">
                  <a:extLst>
                    <a:ext uri="{9D8B030D-6E8A-4147-A177-3AD203B41FA5}">
                      <a16:colId xmlns:a16="http://schemas.microsoft.com/office/drawing/2014/main" val="20007"/>
                    </a:ext>
                  </a:extLst>
                </a:gridCol>
                <a:gridCol w="498084">
                  <a:extLst>
                    <a:ext uri="{9D8B030D-6E8A-4147-A177-3AD203B41FA5}">
                      <a16:colId xmlns:a16="http://schemas.microsoft.com/office/drawing/2014/main" val="20008"/>
                    </a:ext>
                  </a:extLst>
                </a:gridCol>
                <a:gridCol w="498084">
                  <a:extLst>
                    <a:ext uri="{9D8B030D-6E8A-4147-A177-3AD203B41FA5}">
                      <a16:colId xmlns:a16="http://schemas.microsoft.com/office/drawing/2014/main" val="20009"/>
                    </a:ext>
                  </a:extLst>
                </a:gridCol>
                <a:gridCol w="498084">
                  <a:extLst>
                    <a:ext uri="{9D8B030D-6E8A-4147-A177-3AD203B41FA5}">
                      <a16:colId xmlns:a16="http://schemas.microsoft.com/office/drawing/2014/main" val="20010"/>
                    </a:ext>
                  </a:extLst>
                </a:gridCol>
                <a:gridCol w="498084">
                  <a:extLst>
                    <a:ext uri="{9D8B030D-6E8A-4147-A177-3AD203B41FA5}">
                      <a16:colId xmlns:a16="http://schemas.microsoft.com/office/drawing/2014/main" val="20011"/>
                    </a:ext>
                  </a:extLst>
                </a:gridCol>
                <a:gridCol w="498084">
                  <a:extLst>
                    <a:ext uri="{9D8B030D-6E8A-4147-A177-3AD203B41FA5}">
                      <a16:colId xmlns:a16="http://schemas.microsoft.com/office/drawing/2014/main" val="20012"/>
                    </a:ext>
                  </a:extLst>
                </a:gridCol>
                <a:gridCol w="498084">
                  <a:extLst>
                    <a:ext uri="{9D8B030D-6E8A-4147-A177-3AD203B41FA5}">
                      <a16:colId xmlns:a16="http://schemas.microsoft.com/office/drawing/2014/main" val="20013"/>
                    </a:ext>
                  </a:extLst>
                </a:gridCol>
                <a:gridCol w="498084">
                  <a:extLst>
                    <a:ext uri="{9D8B030D-6E8A-4147-A177-3AD203B41FA5}">
                      <a16:colId xmlns:a16="http://schemas.microsoft.com/office/drawing/2014/main" val="20014"/>
                    </a:ext>
                  </a:extLst>
                </a:gridCol>
                <a:gridCol w="498084">
                  <a:extLst>
                    <a:ext uri="{9D8B030D-6E8A-4147-A177-3AD203B41FA5}">
                      <a16:colId xmlns:a16="http://schemas.microsoft.com/office/drawing/2014/main" val="20015"/>
                    </a:ext>
                  </a:extLst>
                </a:gridCol>
                <a:gridCol w="498084">
                  <a:extLst>
                    <a:ext uri="{9D8B030D-6E8A-4147-A177-3AD203B41FA5}">
                      <a16:colId xmlns:a16="http://schemas.microsoft.com/office/drawing/2014/main" val="20016"/>
                    </a:ext>
                  </a:extLst>
                </a:gridCol>
                <a:gridCol w="498084">
                  <a:extLst>
                    <a:ext uri="{9D8B030D-6E8A-4147-A177-3AD203B41FA5}">
                      <a16:colId xmlns:a16="http://schemas.microsoft.com/office/drawing/2014/main" val="20017"/>
                    </a:ext>
                  </a:extLst>
                </a:gridCol>
                <a:gridCol w="498084">
                  <a:extLst>
                    <a:ext uri="{9D8B030D-6E8A-4147-A177-3AD203B41FA5}">
                      <a16:colId xmlns:a16="http://schemas.microsoft.com/office/drawing/2014/main" val="20018"/>
                    </a:ext>
                  </a:extLst>
                </a:gridCol>
                <a:gridCol w="498084">
                  <a:extLst>
                    <a:ext uri="{9D8B030D-6E8A-4147-A177-3AD203B41FA5}">
                      <a16:colId xmlns:a16="http://schemas.microsoft.com/office/drawing/2014/main" val="20019"/>
                    </a:ext>
                  </a:extLst>
                </a:gridCol>
              </a:tblGrid>
              <a:tr h="122538">
                <a:tc>
                  <a:txBody>
                    <a:bodyPr/>
                    <a:lstStyle/>
                    <a:p>
                      <a:pPr algn="r" fontAlgn="b"/>
                      <a:r>
                        <a:rPr lang="it-IT" sz="800" b="1" i="0" u="none" strike="noStrike" dirty="0">
                          <a:solidFill>
                            <a:srgbClr val="000000"/>
                          </a:solidFill>
                          <a:effectLst/>
                          <a:latin typeface="Calibri" panose="020F0502020204030204" pitchFamily="34" charset="0"/>
                        </a:rPr>
                        <a:t>ATTIVITA'/  MESI</a:t>
                      </a: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r>
                        <a:rPr lang="it-IT" sz="800" b="1" i="0" u="none" strike="noStrike">
                          <a:solidFill>
                            <a:srgbClr val="000000"/>
                          </a:solidFill>
                          <a:effectLst/>
                          <a:latin typeface="Calibri" panose="020F0502020204030204" pitchFamily="34" charset="0"/>
                        </a:rPr>
                        <a:t>I</a:t>
                      </a:r>
                    </a:p>
                  </a:txBody>
                  <a:tcPr marL="3734" marR="3734" marT="3734" marB="0" anchor="b">
                    <a:lnL>
                      <a:noFill/>
                    </a:lnL>
                    <a:lnR>
                      <a:noFill/>
                    </a:lnR>
                    <a:lnT>
                      <a:noFill/>
                    </a:lnT>
                    <a:lnB>
                      <a:noFill/>
                    </a:lnB>
                  </a:tcPr>
                </a:tc>
                <a:tc>
                  <a:txBody>
                    <a:bodyPr/>
                    <a:lstStyle/>
                    <a:p>
                      <a:pPr algn="l" fontAlgn="b"/>
                      <a:r>
                        <a:rPr lang="it-IT" sz="800" b="1" i="0" u="none" strike="noStrike">
                          <a:solidFill>
                            <a:srgbClr val="000000"/>
                          </a:solidFill>
                          <a:effectLst/>
                          <a:latin typeface="Calibri" panose="020F0502020204030204" pitchFamily="34" charset="0"/>
                        </a:rPr>
                        <a:t>II</a:t>
                      </a:r>
                    </a:p>
                  </a:txBody>
                  <a:tcPr marL="3734" marR="3734" marT="3734" marB="0" anchor="b">
                    <a:lnL>
                      <a:noFill/>
                    </a:lnL>
                    <a:lnR>
                      <a:noFill/>
                    </a:lnR>
                    <a:lnT>
                      <a:noFill/>
                    </a:lnT>
                    <a:lnB>
                      <a:noFill/>
                    </a:lnB>
                  </a:tcPr>
                </a:tc>
                <a:tc>
                  <a:txBody>
                    <a:bodyPr/>
                    <a:lstStyle/>
                    <a:p>
                      <a:pPr algn="l" fontAlgn="b"/>
                      <a:r>
                        <a:rPr lang="it-IT" sz="800" b="1" i="0" u="none" strike="noStrike">
                          <a:solidFill>
                            <a:srgbClr val="000000"/>
                          </a:solidFill>
                          <a:effectLst/>
                          <a:latin typeface="Calibri" panose="020F0502020204030204" pitchFamily="34" charset="0"/>
                        </a:rPr>
                        <a:t>III</a:t>
                      </a:r>
                    </a:p>
                  </a:txBody>
                  <a:tcPr marL="3734" marR="3734" marT="3734" marB="0" anchor="b">
                    <a:lnL>
                      <a:noFill/>
                    </a:lnL>
                    <a:lnR>
                      <a:noFill/>
                    </a:lnR>
                    <a:lnT>
                      <a:noFill/>
                    </a:lnT>
                    <a:lnB>
                      <a:noFill/>
                    </a:lnB>
                  </a:tcPr>
                </a:tc>
                <a:tc>
                  <a:txBody>
                    <a:bodyPr/>
                    <a:lstStyle/>
                    <a:p>
                      <a:pPr algn="l" fontAlgn="b"/>
                      <a:r>
                        <a:rPr lang="it-IT" sz="800" b="1" i="0" u="none" strike="noStrike">
                          <a:solidFill>
                            <a:srgbClr val="000000"/>
                          </a:solidFill>
                          <a:effectLst/>
                          <a:latin typeface="Calibri" panose="020F0502020204030204" pitchFamily="34" charset="0"/>
                        </a:rPr>
                        <a:t>IV</a:t>
                      </a:r>
                    </a:p>
                  </a:txBody>
                  <a:tcPr marL="3734" marR="3734" marT="3734" marB="0" anchor="b">
                    <a:lnL>
                      <a:noFill/>
                    </a:lnL>
                    <a:lnR>
                      <a:noFill/>
                    </a:lnR>
                    <a:lnT>
                      <a:noFill/>
                    </a:lnT>
                    <a:lnB>
                      <a:noFill/>
                    </a:lnB>
                  </a:tcPr>
                </a:tc>
                <a:tc>
                  <a:txBody>
                    <a:bodyPr/>
                    <a:lstStyle/>
                    <a:p>
                      <a:pPr algn="l" fontAlgn="b"/>
                      <a:r>
                        <a:rPr lang="it-IT" sz="800" b="1" i="0" u="none" strike="noStrike">
                          <a:solidFill>
                            <a:srgbClr val="000000"/>
                          </a:solidFill>
                          <a:effectLst/>
                          <a:latin typeface="Calibri" panose="020F0502020204030204" pitchFamily="34" charset="0"/>
                        </a:rPr>
                        <a:t>V</a:t>
                      </a:r>
                    </a:p>
                  </a:txBody>
                  <a:tcPr marL="3734" marR="3734" marT="3734" marB="0" anchor="b">
                    <a:lnL>
                      <a:noFill/>
                    </a:lnL>
                    <a:lnR>
                      <a:noFill/>
                    </a:lnR>
                    <a:lnT>
                      <a:noFill/>
                    </a:lnT>
                    <a:lnB>
                      <a:noFill/>
                    </a:lnB>
                  </a:tcPr>
                </a:tc>
                <a:tc>
                  <a:txBody>
                    <a:bodyPr/>
                    <a:lstStyle/>
                    <a:p>
                      <a:pPr algn="l" fontAlgn="b"/>
                      <a:r>
                        <a:rPr lang="it-IT" sz="800" b="1" i="0" u="none" strike="noStrike" dirty="0">
                          <a:solidFill>
                            <a:srgbClr val="000000"/>
                          </a:solidFill>
                          <a:effectLst/>
                          <a:latin typeface="Calibri" panose="020F0502020204030204" pitchFamily="34" charset="0"/>
                        </a:rPr>
                        <a:t>VI</a:t>
                      </a:r>
                    </a:p>
                  </a:txBody>
                  <a:tcPr marL="3734" marR="3734" marT="3734" marB="0" anchor="b">
                    <a:lnL>
                      <a:noFill/>
                    </a:lnL>
                    <a:lnR>
                      <a:noFill/>
                    </a:lnR>
                    <a:lnT>
                      <a:noFill/>
                    </a:lnT>
                    <a:lnB>
                      <a:noFill/>
                    </a:lnB>
                  </a:tcPr>
                </a:tc>
                <a:tc>
                  <a:txBody>
                    <a:bodyPr/>
                    <a:lstStyle/>
                    <a:p>
                      <a:pPr algn="l" fontAlgn="b"/>
                      <a:r>
                        <a:rPr lang="it-IT" sz="800" b="1" i="0" u="none" strike="noStrike">
                          <a:solidFill>
                            <a:srgbClr val="000000"/>
                          </a:solidFill>
                          <a:effectLst/>
                          <a:latin typeface="Calibri" panose="020F0502020204030204" pitchFamily="34" charset="0"/>
                        </a:rPr>
                        <a:t>VII</a:t>
                      </a:r>
                    </a:p>
                  </a:txBody>
                  <a:tcPr marL="3734" marR="3734" marT="3734" marB="0" anchor="b">
                    <a:lnL>
                      <a:noFill/>
                    </a:lnL>
                    <a:lnR>
                      <a:noFill/>
                    </a:lnR>
                    <a:lnT>
                      <a:noFill/>
                    </a:lnT>
                    <a:lnB>
                      <a:noFill/>
                    </a:lnB>
                  </a:tcPr>
                </a:tc>
                <a:tc>
                  <a:txBody>
                    <a:bodyPr/>
                    <a:lstStyle/>
                    <a:p>
                      <a:pPr algn="l" fontAlgn="b"/>
                      <a:r>
                        <a:rPr lang="it-IT" sz="800" b="1" i="0" u="none" strike="noStrike">
                          <a:solidFill>
                            <a:srgbClr val="000000"/>
                          </a:solidFill>
                          <a:effectLst/>
                          <a:latin typeface="Calibri" panose="020F0502020204030204" pitchFamily="34" charset="0"/>
                        </a:rPr>
                        <a:t>VIII</a:t>
                      </a:r>
                    </a:p>
                  </a:txBody>
                  <a:tcPr marL="3734" marR="3734" marT="3734" marB="0" anchor="b">
                    <a:lnL>
                      <a:noFill/>
                    </a:lnL>
                    <a:lnR>
                      <a:noFill/>
                    </a:lnR>
                    <a:lnT>
                      <a:noFill/>
                    </a:lnT>
                    <a:lnB>
                      <a:noFill/>
                    </a:lnB>
                  </a:tcPr>
                </a:tc>
                <a:tc>
                  <a:txBody>
                    <a:bodyPr/>
                    <a:lstStyle/>
                    <a:p>
                      <a:pPr algn="l" fontAlgn="b"/>
                      <a:r>
                        <a:rPr lang="it-IT" sz="800" b="1" i="0" u="none" strike="noStrike">
                          <a:solidFill>
                            <a:srgbClr val="000000"/>
                          </a:solidFill>
                          <a:effectLst/>
                          <a:latin typeface="Calibri" panose="020F0502020204030204" pitchFamily="34" charset="0"/>
                        </a:rPr>
                        <a:t>IX</a:t>
                      </a:r>
                    </a:p>
                  </a:txBody>
                  <a:tcPr marL="3734" marR="3734" marT="3734" marB="0" anchor="b">
                    <a:lnL>
                      <a:noFill/>
                    </a:lnL>
                    <a:lnR>
                      <a:noFill/>
                    </a:lnR>
                    <a:lnT>
                      <a:noFill/>
                    </a:lnT>
                    <a:lnB>
                      <a:noFill/>
                    </a:lnB>
                  </a:tcPr>
                </a:tc>
                <a:tc>
                  <a:txBody>
                    <a:bodyPr/>
                    <a:lstStyle/>
                    <a:p>
                      <a:pPr algn="l" fontAlgn="b"/>
                      <a:r>
                        <a:rPr lang="it-IT" sz="800" b="1" i="0" u="none" strike="noStrike">
                          <a:solidFill>
                            <a:srgbClr val="000000"/>
                          </a:solidFill>
                          <a:effectLst/>
                          <a:latin typeface="Calibri" panose="020F0502020204030204" pitchFamily="34" charset="0"/>
                        </a:rPr>
                        <a:t>X</a:t>
                      </a:r>
                    </a:p>
                  </a:txBody>
                  <a:tcPr marL="3734" marR="3734" marT="3734" marB="0" anchor="b">
                    <a:lnL>
                      <a:noFill/>
                    </a:lnL>
                    <a:lnR>
                      <a:noFill/>
                    </a:lnR>
                    <a:lnT>
                      <a:noFill/>
                    </a:lnT>
                    <a:lnB>
                      <a:noFill/>
                    </a:lnB>
                  </a:tcPr>
                </a:tc>
                <a:tc>
                  <a:txBody>
                    <a:bodyPr/>
                    <a:lstStyle/>
                    <a:p>
                      <a:pPr algn="l" fontAlgn="b"/>
                      <a:r>
                        <a:rPr lang="it-IT" sz="800" b="1" i="0" u="none" strike="noStrike">
                          <a:solidFill>
                            <a:srgbClr val="000000"/>
                          </a:solidFill>
                          <a:effectLst/>
                          <a:latin typeface="Calibri" panose="020F0502020204030204" pitchFamily="34" charset="0"/>
                        </a:rPr>
                        <a:t>XI</a:t>
                      </a:r>
                    </a:p>
                  </a:txBody>
                  <a:tcPr marL="3734" marR="3734" marT="3734" marB="0" anchor="b">
                    <a:lnL>
                      <a:noFill/>
                    </a:lnL>
                    <a:lnR>
                      <a:noFill/>
                    </a:lnR>
                    <a:lnT>
                      <a:noFill/>
                    </a:lnT>
                    <a:lnB>
                      <a:noFill/>
                    </a:lnB>
                  </a:tcPr>
                </a:tc>
                <a:tc>
                  <a:txBody>
                    <a:bodyPr/>
                    <a:lstStyle/>
                    <a:p>
                      <a:pPr algn="l" fontAlgn="b"/>
                      <a:r>
                        <a:rPr lang="it-IT" sz="800" b="1" i="0" u="none" strike="noStrike">
                          <a:solidFill>
                            <a:srgbClr val="000000"/>
                          </a:solidFill>
                          <a:effectLst/>
                          <a:latin typeface="Calibri" panose="020F0502020204030204" pitchFamily="34" charset="0"/>
                        </a:rPr>
                        <a:t>XII</a:t>
                      </a:r>
                    </a:p>
                  </a:txBody>
                  <a:tcPr marL="3734" marR="3734" marT="3734" marB="0" anchor="b">
                    <a:lnL>
                      <a:noFill/>
                    </a:lnL>
                    <a:lnR>
                      <a:noFill/>
                    </a:lnR>
                    <a:lnT>
                      <a:noFill/>
                    </a:lnT>
                    <a:lnB>
                      <a:noFill/>
                    </a:lnB>
                  </a:tcPr>
                </a:tc>
                <a:tc>
                  <a:txBody>
                    <a:bodyPr/>
                    <a:lstStyle/>
                    <a:p>
                      <a:pPr algn="l" fontAlgn="b"/>
                      <a:r>
                        <a:rPr lang="it-IT" sz="800" b="1" i="0" u="none" strike="noStrike" dirty="0">
                          <a:solidFill>
                            <a:srgbClr val="000000"/>
                          </a:solidFill>
                          <a:effectLst/>
                          <a:latin typeface="Calibri" panose="020F0502020204030204" pitchFamily="34" charset="0"/>
                        </a:rPr>
                        <a:t>XIII</a:t>
                      </a:r>
                    </a:p>
                  </a:txBody>
                  <a:tcPr marL="3734" marR="3734" marT="3734" marB="0" anchor="b">
                    <a:lnL>
                      <a:noFill/>
                    </a:lnL>
                    <a:lnR>
                      <a:noFill/>
                    </a:lnR>
                    <a:lnT>
                      <a:noFill/>
                    </a:lnT>
                    <a:lnB>
                      <a:noFill/>
                    </a:lnB>
                  </a:tcPr>
                </a:tc>
                <a:tc>
                  <a:txBody>
                    <a:bodyPr/>
                    <a:lstStyle/>
                    <a:p>
                      <a:pPr algn="l" fontAlgn="b"/>
                      <a:r>
                        <a:rPr lang="it-IT" sz="800" b="1" i="0" u="none" strike="noStrike">
                          <a:solidFill>
                            <a:srgbClr val="000000"/>
                          </a:solidFill>
                          <a:effectLst/>
                          <a:latin typeface="Calibri" panose="020F0502020204030204" pitchFamily="34" charset="0"/>
                        </a:rPr>
                        <a:t>XIV</a:t>
                      </a:r>
                    </a:p>
                  </a:txBody>
                  <a:tcPr marL="3734" marR="3734" marT="3734" marB="0" anchor="b">
                    <a:lnL>
                      <a:noFill/>
                    </a:lnL>
                    <a:lnR>
                      <a:noFill/>
                    </a:lnR>
                    <a:lnT>
                      <a:noFill/>
                    </a:lnT>
                    <a:lnB>
                      <a:noFill/>
                    </a:lnB>
                  </a:tcPr>
                </a:tc>
                <a:tc>
                  <a:txBody>
                    <a:bodyPr/>
                    <a:lstStyle/>
                    <a:p>
                      <a:pPr algn="l" fontAlgn="b"/>
                      <a:r>
                        <a:rPr lang="it-IT" sz="800" b="1" i="0" u="none" strike="noStrike">
                          <a:solidFill>
                            <a:srgbClr val="000000"/>
                          </a:solidFill>
                          <a:effectLst/>
                          <a:latin typeface="Calibri" panose="020F0502020204030204" pitchFamily="34" charset="0"/>
                        </a:rPr>
                        <a:t>XV</a:t>
                      </a:r>
                    </a:p>
                  </a:txBody>
                  <a:tcPr marL="3734" marR="3734" marT="3734" marB="0" anchor="b">
                    <a:lnL>
                      <a:noFill/>
                    </a:lnL>
                    <a:lnR>
                      <a:noFill/>
                    </a:lnR>
                    <a:lnT>
                      <a:noFill/>
                    </a:lnT>
                    <a:lnB>
                      <a:noFill/>
                    </a:lnB>
                  </a:tcPr>
                </a:tc>
                <a:tc>
                  <a:txBody>
                    <a:bodyPr/>
                    <a:lstStyle/>
                    <a:p>
                      <a:pPr algn="l" fontAlgn="b"/>
                      <a:r>
                        <a:rPr lang="it-IT" sz="800" b="1" i="0" u="none" strike="noStrike">
                          <a:solidFill>
                            <a:srgbClr val="000000"/>
                          </a:solidFill>
                          <a:effectLst/>
                          <a:latin typeface="Calibri" panose="020F0502020204030204" pitchFamily="34" charset="0"/>
                        </a:rPr>
                        <a:t>XVI</a:t>
                      </a:r>
                    </a:p>
                  </a:txBody>
                  <a:tcPr marL="3734" marR="3734" marT="3734" marB="0" anchor="b">
                    <a:lnL>
                      <a:noFill/>
                    </a:lnL>
                    <a:lnR>
                      <a:noFill/>
                    </a:lnR>
                    <a:lnT>
                      <a:noFill/>
                    </a:lnT>
                    <a:lnB>
                      <a:noFill/>
                    </a:lnB>
                  </a:tcPr>
                </a:tc>
                <a:tc>
                  <a:txBody>
                    <a:bodyPr/>
                    <a:lstStyle/>
                    <a:p>
                      <a:pPr algn="l" fontAlgn="b"/>
                      <a:r>
                        <a:rPr lang="it-IT" sz="800" b="1" i="0" u="none" strike="noStrike">
                          <a:solidFill>
                            <a:srgbClr val="000000"/>
                          </a:solidFill>
                          <a:effectLst/>
                          <a:latin typeface="Calibri" panose="020F0502020204030204" pitchFamily="34" charset="0"/>
                        </a:rPr>
                        <a:t>XVII</a:t>
                      </a:r>
                    </a:p>
                  </a:txBody>
                  <a:tcPr marL="3734" marR="3734" marT="3734" marB="0" anchor="b">
                    <a:lnL>
                      <a:noFill/>
                    </a:lnL>
                    <a:lnR>
                      <a:noFill/>
                    </a:lnR>
                    <a:lnT>
                      <a:noFill/>
                    </a:lnT>
                    <a:lnB>
                      <a:noFill/>
                    </a:lnB>
                  </a:tcPr>
                </a:tc>
                <a:tc>
                  <a:txBody>
                    <a:bodyPr/>
                    <a:lstStyle/>
                    <a:p>
                      <a:pPr algn="l" fontAlgn="b"/>
                      <a:r>
                        <a:rPr lang="it-IT" sz="800" b="1" i="0" u="none" strike="noStrike">
                          <a:solidFill>
                            <a:srgbClr val="000000"/>
                          </a:solidFill>
                          <a:effectLst/>
                          <a:latin typeface="Calibri" panose="020F0502020204030204" pitchFamily="34" charset="0"/>
                        </a:rPr>
                        <a:t>XVIII</a:t>
                      </a:r>
                    </a:p>
                  </a:txBody>
                  <a:tcPr marL="3734" marR="3734" marT="3734" marB="0" anchor="b">
                    <a:lnL>
                      <a:noFill/>
                    </a:lnL>
                    <a:lnR>
                      <a:noFill/>
                    </a:lnR>
                    <a:lnT>
                      <a:noFill/>
                    </a:lnT>
                    <a:lnB>
                      <a:noFill/>
                    </a:lnB>
                  </a:tcPr>
                </a:tc>
                <a:extLst>
                  <a:ext uri="{0D108BD9-81ED-4DB2-BD59-A6C34878D82A}">
                    <a16:rowId xmlns:a16="http://schemas.microsoft.com/office/drawing/2014/main" val="10000"/>
                  </a:ext>
                </a:extLst>
              </a:tr>
              <a:tr h="122538">
                <a:tc>
                  <a:txBody>
                    <a:bodyPr/>
                    <a:lstStyle/>
                    <a:p>
                      <a:pPr algn="r"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01"/>
                  </a:ext>
                </a:extLst>
              </a:tr>
              <a:tr h="122538">
                <a:tc>
                  <a:txBody>
                    <a:bodyPr/>
                    <a:lstStyle/>
                    <a:p>
                      <a:pPr algn="r"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1"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02"/>
                  </a:ext>
                </a:extLst>
              </a:tr>
              <a:tr h="229878">
                <a:tc>
                  <a:txBody>
                    <a:bodyPr/>
                    <a:lstStyle/>
                    <a:p>
                      <a:pPr algn="l" fontAlgn="b"/>
                      <a:r>
                        <a:rPr lang="it-IT" sz="800" b="0" i="0" u="none" strike="noStrike">
                          <a:solidFill>
                            <a:srgbClr val="000000"/>
                          </a:solidFill>
                          <a:effectLst/>
                          <a:latin typeface="Calibri" panose="020F0502020204030204" pitchFamily="34" charset="0"/>
                        </a:rPr>
                        <a:t>AZIONE: COORDINAMENTO E GESTIONE AMMINISTRATIVA</a:t>
                      </a: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gridSpan="18">
                  <a:txBody>
                    <a:bodyPr/>
                    <a:lstStyle/>
                    <a:p>
                      <a:pPr algn="ctr" fontAlgn="b"/>
                      <a:r>
                        <a:rPr lang="it-IT" sz="800" b="0" i="0" u="none" strike="noStrike">
                          <a:solidFill>
                            <a:srgbClr val="948A54"/>
                          </a:solidFill>
                          <a:effectLst/>
                          <a:latin typeface="Calibri" panose="020F0502020204030204" pitchFamily="34" charset="0"/>
                        </a:rPr>
                        <a:t> </a:t>
                      </a:r>
                    </a:p>
                  </a:txBody>
                  <a:tcPr marL="3734" marR="3734" marT="3734" marB="0" anchor="b">
                    <a:lnL>
                      <a:noFill/>
                    </a:lnL>
                    <a:lnR>
                      <a:noFill/>
                    </a:lnR>
                    <a:lnT>
                      <a:noFill/>
                    </a:lnT>
                    <a:lnB>
                      <a:noFill/>
                    </a:lnB>
                    <a:solidFill>
                      <a:srgbClr val="948A54"/>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3"/>
                  </a:ext>
                </a:extLst>
              </a:tr>
              <a:tr h="122538">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948A54"/>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948A54"/>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948A54"/>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948A54"/>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948A54"/>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948A54"/>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948A54"/>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948A54"/>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948A54"/>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948A54"/>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948A54"/>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948A54"/>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948A54"/>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948A54"/>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948A54"/>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948A54"/>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948A54"/>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948A54"/>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04"/>
                  </a:ext>
                </a:extLst>
              </a:tr>
              <a:tr h="229878">
                <a:tc>
                  <a:txBody>
                    <a:bodyPr/>
                    <a:lstStyle/>
                    <a:p>
                      <a:pPr algn="l" fontAlgn="b"/>
                      <a:r>
                        <a:rPr lang="it-IT" sz="800" b="0" i="0" u="none" strike="noStrike">
                          <a:solidFill>
                            <a:srgbClr val="000000"/>
                          </a:solidFill>
                          <a:effectLst/>
                          <a:latin typeface="Calibri" panose="020F0502020204030204" pitchFamily="34" charset="0"/>
                        </a:rPr>
                        <a:t>AZIONE: FORMAZIONE AI FORMATORI (4 tematiche/6 province)</a:t>
                      </a: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gridSpan="2">
                  <a:txBody>
                    <a:bodyPr/>
                    <a:lstStyle/>
                    <a:p>
                      <a:pPr algn="l" fontAlgn="b"/>
                      <a:r>
                        <a:rPr lang="it-IT" sz="800" b="0" i="0" u="none" strike="noStrike">
                          <a:solidFill>
                            <a:srgbClr val="FF0000"/>
                          </a:solidFill>
                          <a:effectLst/>
                          <a:latin typeface="Calibri" panose="020F0502020204030204" pitchFamily="34" charset="0"/>
                        </a:rPr>
                        <a:t> </a:t>
                      </a:r>
                    </a:p>
                  </a:txBody>
                  <a:tcPr marL="3734" marR="3734" marT="3734" marB="0" anchor="b">
                    <a:lnL>
                      <a:noFill/>
                    </a:lnL>
                    <a:lnR>
                      <a:noFill/>
                    </a:lnR>
                    <a:lnT>
                      <a:noFill/>
                    </a:lnT>
                    <a:lnB>
                      <a:noFill/>
                    </a:lnB>
                    <a:solidFill>
                      <a:srgbClr val="FFFF00"/>
                    </a:solidFill>
                  </a:tcPr>
                </a:tc>
                <a:tc hMerge="1">
                  <a:txBody>
                    <a:bodyPr/>
                    <a:lstStyle/>
                    <a:p>
                      <a:endParaRPr lang="it-IT"/>
                    </a:p>
                  </a:txBody>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05"/>
                  </a:ext>
                </a:extLst>
              </a:tr>
              <a:tr h="122538">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06"/>
                  </a:ext>
                </a:extLst>
              </a:tr>
              <a:tr h="241434">
                <a:tc>
                  <a:txBody>
                    <a:bodyPr/>
                    <a:lstStyle/>
                    <a:p>
                      <a:pPr algn="l" fontAlgn="b"/>
                      <a:r>
                        <a:rPr lang="it-IT" sz="800" b="0" i="0" u="none" strike="noStrike">
                          <a:solidFill>
                            <a:srgbClr val="000000"/>
                          </a:solidFill>
                          <a:effectLst/>
                          <a:latin typeface="Calibri" panose="020F0502020204030204" pitchFamily="34" charset="0"/>
                        </a:rPr>
                        <a:t>AZIONE: AFFETTIVITA', IDENTITA' E SESSUALITA' (per genitori - nelle scuole)</a:t>
                      </a: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FFFF00"/>
                    </a:solidFill>
                  </a:tcPr>
                </a:tc>
                <a:tc>
                  <a:txBody>
                    <a:bodyPr/>
                    <a:lstStyle/>
                    <a:p>
                      <a:pPr algn="l"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FFFF00"/>
                    </a:solidFill>
                  </a:tcPr>
                </a:tc>
                <a:tc>
                  <a:txBody>
                    <a:bodyPr/>
                    <a:lstStyle/>
                    <a:p>
                      <a:pPr algn="l"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FFFF00"/>
                    </a:solidFill>
                  </a:tcPr>
                </a:tc>
                <a:tc>
                  <a:txBody>
                    <a:bodyPr/>
                    <a:lstStyle/>
                    <a:p>
                      <a:pPr algn="l"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FFFF00"/>
                    </a:solidFill>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07"/>
                  </a:ext>
                </a:extLst>
              </a:tr>
              <a:tr h="122538">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08"/>
                  </a:ext>
                </a:extLst>
              </a:tr>
              <a:tr h="148616">
                <a:tc>
                  <a:txBody>
                    <a:bodyPr/>
                    <a:lstStyle/>
                    <a:p>
                      <a:pPr algn="l" fontAlgn="b"/>
                      <a:r>
                        <a:rPr lang="it-IT" sz="800" b="0" i="0" u="none" strike="noStrike">
                          <a:solidFill>
                            <a:srgbClr val="000000"/>
                          </a:solidFill>
                          <a:effectLst/>
                          <a:latin typeface="Calibri" panose="020F0502020204030204" pitchFamily="34" charset="0"/>
                        </a:rPr>
                        <a:t>AZIONE: VALUTAZIONE E ANALISI DEI RISULTATI</a:t>
                      </a: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gridSpan="4">
                  <a:txBody>
                    <a:bodyPr/>
                    <a:lstStyle/>
                    <a:p>
                      <a:pPr algn="ctr"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0070C0"/>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9"/>
                  </a:ext>
                </a:extLst>
              </a:tr>
              <a:tr h="122538">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10"/>
                  </a:ext>
                </a:extLst>
              </a:tr>
              <a:tr h="241434">
                <a:tc>
                  <a:txBody>
                    <a:bodyPr/>
                    <a:lstStyle/>
                    <a:p>
                      <a:pPr algn="l" fontAlgn="b"/>
                      <a:r>
                        <a:rPr lang="it-IT" sz="800" b="0" i="0" u="none" strike="noStrike">
                          <a:solidFill>
                            <a:srgbClr val="000000"/>
                          </a:solidFill>
                          <a:effectLst/>
                          <a:latin typeface="Calibri" panose="020F0502020204030204" pitchFamily="34" charset="0"/>
                        </a:rPr>
                        <a:t>AZIONE: COMUNICAZIONE, MONITORAGGIO PROMOZIONE E DIFFUSIONE</a:t>
                      </a: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gridSpan="18">
                  <a:txBody>
                    <a:bodyPr/>
                    <a:lstStyle/>
                    <a:p>
                      <a:pPr algn="ctr"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7030A0"/>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11"/>
                  </a:ext>
                </a:extLst>
              </a:tr>
              <a:tr h="122538">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12"/>
                  </a:ext>
                </a:extLst>
              </a:tr>
              <a:tr h="241434">
                <a:tc>
                  <a:txBody>
                    <a:bodyPr/>
                    <a:lstStyle/>
                    <a:p>
                      <a:pPr algn="l" fontAlgn="b"/>
                      <a:r>
                        <a:rPr lang="it-IT" sz="800" b="0" i="0" u="none" strike="noStrike">
                          <a:solidFill>
                            <a:srgbClr val="000000"/>
                          </a:solidFill>
                          <a:effectLst/>
                          <a:latin typeface="Calibri" panose="020F0502020204030204" pitchFamily="34" charset="0"/>
                        </a:rPr>
                        <a:t>AZIONE: SENSIBILIZZAZIONE, PROMOZIONE DELLE ATTIVITA' E COINVOLGIMENTO</a:t>
                      </a: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r>
                        <a:rPr lang="it-IT" sz="800" b="0" i="0" u="none" strike="noStrike">
                          <a:solidFill>
                            <a:srgbClr val="FF0000"/>
                          </a:solidFill>
                          <a:effectLst/>
                          <a:latin typeface="Calibri" panose="020F0502020204030204" pitchFamily="34" charset="0"/>
                        </a:rPr>
                        <a:t> </a:t>
                      </a:r>
                    </a:p>
                  </a:txBody>
                  <a:tcPr marL="3734" marR="3734" marT="3734" marB="0" anchor="b">
                    <a:lnL>
                      <a:noFill/>
                    </a:lnL>
                    <a:lnR>
                      <a:noFill/>
                    </a:lnR>
                    <a:lnT>
                      <a:noFill/>
                    </a:lnT>
                    <a:lnB>
                      <a:noFill/>
                    </a:lnB>
                    <a:solidFill>
                      <a:srgbClr val="990000"/>
                    </a:solidFill>
                  </a:tcPr>
                </a:tc>
                <a:tc>
                  <a:txBody>
                    <a:bodyPr/>
                    <a:lstStyle/>
                    <a:p>
                      <a:pPr algn="l" fontAlgn="b"/>
                      <a:r>
                        <a:rPr lang="it-IT" sz="800" b="0" i="0" u="none" strike="noStrike">
                          <a:solidFill>
                            <a:srgbClr val="FF0000"/>
                          </a:solidFill>
                          <a:effectLst/>
                          <a:latin typeface="Calibri" panose="020F0502020204030204" pitchFamily="34" charset="0"/>
                        </a:rPr>
                        <a:t> </a:t>
                      </a:r>
                    </a:p>
                  </a:txBody>
                  <a:tcPr marL="3734" marR="3734" marT="3734" marB="0" anchor="b">
                    <a:lnL>
                      <a:noFill/>
                    </a:lnL>
                    <a:lnR>
                      <a:noFill/>
                    </a:lnR>
                    <a:lnT>
                      <a:noFill/>
                    </a:lnT>
                    <a:lnB>
                      <a:noFill/>
                    </a:lnB>
                    <a:solidFill>
                      <a:srgbClr val="990000"/>
                    </a:solidFill>
                  </a:tcPr>
                </a:tc>
                <a:tc>
                  <a:txBody>
                    <a:bodyPr/>
                    <a:lstStyle/>
                    <a:p>
                      <a:pPr algn="l" fontAlgn="b"/>
                      <a:r>
                        <a:rPr lang="it-IT" sz="800" b="0" i="0" u="none" strike="noStrike">
                          <a:solidFill>
                            <a:srgbClr val="FF0000"/>
                          </a:solidFill>
                          <a:effectLst/>
                          <a:latin typeface="Calibri" panose="020F0502020204030204" pitchFamily="34" charset="0"/>
                        </a:rPr>
                        <a:t> </a:t>
                      </a:r>
                    </a:p>
                  </a:txBody>
                  <a:tcPr marL="3734" marR="3734" marT="3734" marB="0" anchor="b">
                    <a:lnL>
                      <a:noFill/>
                    </a:lnL>
                    <a:lnR>
                      <a:noFill/>
                    </a:lnR>
                    <a:lnT>
                      <a:noFill/>
                    </a:lnT>
                    <a:lnB>
                      <a:noFill/>
                    </a:lnB>
                    <a:solidFill>
                      <a:srgbClr val="990000"/>
                    </a:solidFill>
                  </a:tcPr>
                </a:tc>
                <a:tc>
                  <a:txBody>
                    <a:bodyPr/>
                    <a:lstStyle/>
                    <a:p>
                      <a:pPr algn="l" fontAlgn="b"/>
                      <a:r>
                        <a:rPr lang="it-IT" sz="800" b="0" i="0" u="none" strike="noStrike">
                          <a:solidFill>
                            <a:srgbClr val="FF0000"/>
                          </a:solidFill>
                          <a:effectLst/>
                          <a:latin typeface="Calibri" panose="020F0502020204030204" pitchFamily="34" charset="0"/>
                        </a:rPr>
                        <a:t> </a:t>
                      </a:r>
                    </a:p>
                  </a:txBody>
                  <a:tcPr marL="3734" marR="3734" marT="3734" marB="0" anchor="b">
                    <a:lnL>
                      <a:noFill/>
                    </a:lnL>
                    <a:lnR>
                      <a:noFill/>
                    </a:lnR>
                    <a:lnT>
                      <a:noFill/>
                    </a:lnT>
                    <a:lnB>
                      <a:noFill/>
                    </a:lnB>
                    <a:solidFill>
                      <a:srgbClr val="990000"/>
                    </a:solidFill>
                  </a:tcPr>
                </a:tc>
                <a:tc>
                  <a:txBody>
                    <a:bodyPr/>
                    <a:lstStyle/>
                    <a:p>
                      <a:pPr algn="l" fontAlgn="b"/>
                      <a:r>
                        <a:rPr lang="it-IT" sz="800" b="0" i="0" u="none" strike="noStrike">
                          <a:solidFill>
                            <a:srgbClr val="FF0000"/>
                          </a:solidFill>
                          <a:effectLst/>
                          <a:latin typeface="Calibri" panose="020F0502020204030204" pitchFamily="34" charset="0"/>
                        </a:rPr>
                        <a:t> </a:t>
                      </a:r>
                    </a:p>
                  </a:txBody>
                  <a:tcPr marL="3734" marR="3734" marT="3734" marB="0" anchor="b">
                    <a:lnL>
                      <a:noFill/>
                    </a:lnL>
                    <a:lnR>
                      <a:noFill/>
                    </a:lnR>
                    <a:lnT>
                      <a:noFill/>
                    </a:lnT>
                    <a:lnB>
                      <a:noFill/>
                    </a:lnB>
                    <a:solidFill>
                      <a:srgbClr val="990000"/>
                    </a:solidFill>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13"/>
                  </a:ext>
                </a:extLst>
              </a:tr>
              <a:tr h="122538">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FF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FF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FF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FF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FF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14"/>
                  </a:ext>
                </a:extLst>
              </a:tr>
              <a:tr h="122538">
                <a:tc>
                  <a:txBody>
                    <a:bodyPr/>
                    <a:lstStyle/>
                    <a:p>
                      <a:pPr algn="l" fontAlgn="b"/>
                      <a:r>
                        <a:rPr lang="it-IT" sz="800" b="0" i="0" u="none" strike="noStrike">
                          <a:solidFill>
                            <a:srgbClr val="000000"/>
                          </a:solidFill>
                          <a:effectLst/>
                          <a:latin typeface="Calibri" panose="020F0502020204030204" pitchFamily="34" charset="0"/>
                        </a:rPr>
                        <a:t>AZIONE: PATTO DI CORRESPONSABILITA'</a:t>
                      </a: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gridSpan="2">
                  <a:txBody>
                    <a:bodyPr/>
                    <a:lstStyle/>
                    <a:p>
                      <a:pPr algn="ctr"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4F6228"/>
                    </a:solidFill>
                  </a:tcPr>
                </a:tc>
                <a:tc hMerge="1">
                  <a:txBody>
                    <a:bodyPr/>
                    <a:lstStyle/>
                    <a:p>
                      <a:endParaRPr lang="it-IT"/>
                    </a:p>
                  </a:txBody>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15"/>
                  </a:ext>
                </a:extLst>
              </a:tr>
              <a:tr h="122538">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16"/>
                  </a:ext>
                </a:extLst>
              </a:tr>
              <a:tr h="122538">
                <a:tc>
                  <a:txBody>
                    <a:bodyPr/>
                    <a:lstStyle/>
                    <a:p>
                      <a:pPr algn="l" fontAlgn="b"/>
                      <a:r>
                        <a:rPr lang="it-IT" sz="800" b="0" i="0" u="none" strike="noStrike">
                          <a:solidFill>
                            <a:srgbClr val="000000"/>
                          </a:solidFill>
                          <a:effectLst/>
                          <a:latin typeface="Calibri" panose="020F0502020204030204" pitchFamily="34" charset="0"/>
                        </a:rPr>
                        <a:t>AZIONE: FORMAZIONE E SPERIMENTAZIONE</a:t>
                      </a: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FF0000"/>
                    </a:solidFill>
                  </a:tcPr>
                </a:tc>
                <a:tc>
                  <a:txBody>
                    <a:bodyPr/>
                    <a:lstStyle/>
                    <a:p>
                      <a:pPr algn="l"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FF0000"/>
                    </a:solidFill>
                  </a:tcPr>
                </a:tc>
                <a:tc>
                  <a:txBody>
                    <a:bodyPr/>
                    <a:lstStyle/>
                    <a:p>
                      <a:pPr algn="l"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FF0000"/>
                    </a:solidFill>
                  </a:tcPr>
                </a:tc>
                <a:tc>
                  <a:txBody>
                    <a:bodyPr/>
                    <a:lstStyle/>
                    <a:p>
                      <a:pPr algn="l"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FF0000"/>
                    </a:solidFill>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FF0000"/>
                    </a:solidFill>
                  </a:tcPr>
                </a:tc>
                <a:tc>
                  <a:txBody>
                    <a:bodyPr/>
                    <a:lstStyle/>
                    <a:p>
                      <a:pPr algn="l"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FF0000"/>
                    </a:solidFill>
                  </a:tcPr>
                </a:tc>
                <a:tc>
                  <a:txBody>
                    <a:bodyPr/>
                    <a:lstStyle/>
                    <a:p>
                      <a:pPr algn="l"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FF0000"/>
                    </a:solidFill>
                  </a:tcPr>
                </a:tc>
                <a:tc>
                  <a:txBody>
                    <a:bodyPr/>
                    <a:lstStyle/>
                    <a:p>
                      <a:pPr algn="l"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FF0000"/>
                    </a:solidFill>
                  </a:tcPr>
                </a:tc>
                <a:tc>
                  <a:txBody>
                    <a:bodyPr/>
                    <a:lstStyle/>
                    <a:p>
                      <a:pPr algn="l"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FF0000"/>
                    </a:solidFill>
                  </a:tcPr>
                </a:tc>
                <a:tc>
                  <a:txBody>
                    <a:bodyPr/>
                    <a:lstStyle/>
                    <a:p>
                      <a:pPr algn="l"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FF0000"/>
                    </a:solidFill>
                  </a:tcPr>
                </a:tc>
                <a:tc>
                  <a:txBody>
                    <a:bodyPr/>
                    <a:lstStyle/>
                    <a:p>
                      <a:pPr algn="l"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FF0000"/>
                    </a:solidFill>
                  </a:tcPr>
                </a:tc>
                <a:tc>
                  <a:txBody>
                    <a:bodyPr/>
                    <a:lstStyle/>
                    <a:p>
                      <a:pPr algn="l"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FF0000"/>
                    </a:solidFill>
                  </a:tcPr>
                </a:tc>
                <a:tc>
                  <a:txBody>
                    <a:bodyPr/>
                    <a:lstStyle/>
                    <a:p>
                      <a:pPr algn="l"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FF0000"/>
                    </a:solidFill>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17"/>
                  </a:ext>
                </a:extLst>
              </a:tr>
              <a:tr h="122538">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18"/>
                  </a:ext>
                </a:extLst>
              </a:tr>
              <a:tr h="122538">
                <a:tc>
                  <a:txBody>
                    <a:bodyPr/>
                    <a:lstStyle/>
                    <a:p>
                      <a:pPr algn="l" fontAlgn="b"/>
                      <a:r>
                        <a:rPr lang="it-IT" sz="800" b="0" i="0" u="none" strike="noStrike">
                          <a:solidFill>
                            <a:srgbClr val="000000"/>
                          </a:solidFill>
                          <a:effectLst/>
                          <a:latin typeface="Calibri" panose="020F0502020204030204" pitchFamily="34" charset="0"/>
                        </a:rPr>
                        <a:t>AZIONE: CORSO EDUCATORE FAMILIARE</a:t>
                      </a: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FF6600"/>
                    </a:solidFill>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19"/>
                  </a:ext>
                </a:extLst>
              </a:tr>
              <a:tr h="122538">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20"/>
                  </a:ext>
                </a:extLst>
              </a:tr>
              <a:tr h="133089">
                <a:tc>
                  <a:txBody>
                    <a:bodyPr/>
                    <a:lstStyle/>
                    <a:p>
                      <a:pPr algn="l" fontAlgn="b"/>
                      <a:r>
                        <a:rPr lang="it-IT" sz="800" b="0" i="0" u="none" strike="noStrike">
                          <a:solidFill>
                            <a:srgbClr val="000000"/>
                          </a:solidFill>
                          <a:effectLst/>
                          <a:latin typeface="Calibri" panose="020F0502020204030204" pitchFamily="34" charset="0"/>
                        </a:rPr>
                        <a:t>AZIONE: ATTIVITA' TEATRALE</a:t>
                      </a: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gridSpan="10">
                  <a:txBody>
                    <a:bodyPr/>
                    <a:lstStyle/>
                    <a:p>
                      <a:pPr algn="ctr"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FF00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21"/>
                  </a:ext>
                </a:extLst>
              </a:tr>
              <a:tr h="122538">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22"/>
                  </a:ext>
                </a:extLst>
              </a:tr>
              <a:tr h="122538">
                <a:tc>
                  <a:txBody>
                    <a:bodyPr/>
                    <a:lstStyle/>
                    <a:p>
                      <a:pPr algn="l" fontAlgn="b"/>
                      <a:r>
                        <a:rPr lang="it-IT" sz="800" b="0" i="0" u="none" strike="noStrike">
                          <a:solidFill>
                            <a:srgbClr val="000000"/>
                          </a:solidFill>
                          <a:effectLst/>
                          <a:latin typeface="Calibri" panose="020F0502020204030204" pitchFamily="34" charset="0"/>
                        </a:rPr>
                        <a:t>AZIONE: TORNEI SPORTIVI</a:t>
                      </a: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gridSpan="4">
                  <a:txBody>
                    <a:bodyPr/>
                    <a:lstStyle/>
                    <a:p>
                      <a:pPr algn="ctr"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963634"/>
                    </a:solidFill>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gridSpan="2">
                  <a:txBody>
                    <a:bodyPr/>
                    <a:lstStyle/>
                    <a:p>
                      <a:pPr algn="ctr"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963634"/>
                    </a:solidFill>
                  </a:tcPr>
                </a:tc>
                <a:tc hMerge="1">
                  <a:txBody>
                    <a:bodyPr/>
                    <a:lstStyle/>
                    <a:p>
                      <a:endParaRPr lang="it-IT"/>
                    </a:p>
                  </a:txBody>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23"/>
                  </a:ext>
                </a:extLst>
              </a:tr>
              <a:tr h="122538">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24"/>
                  </a:ext>
                </a:extLst>
              </a:tr>
              <a:tr h="122538">
                <a:tc>
                  <a:txBody>
                    <a:bodyPr/>
                    <a:lstStyle/>
                    <a:p>
                      <a:pPr algn="l" fontAlgn="b"/>
                      <a:r>
                        <a:rPr lang="it-IT" sz="800" b="0" i="0" u="none" strike="noStrike">
                          <a:solidFill>
                            <a:srgbClr val="000000"/>
                          </a:solidFill>
                          <a:effectLst/>
                          <a:latin typeface="Calibri" panose="020F0502020204030204" pitchFamily="34" charset="0"/>
                        </a:rPr>
                        <a:t>POMERIGGIO AL PARCO - FESTA FAMIGLIA</a:t>
                      </a: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gridSpan="2">
                  <a:txBody>
                    <a:bodyPr/>
                    <a:lstStyle/>
                    <a:p>
                      <a:pPr algn="ctr"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FFFF66"/>
                    </a:solidFill>
                  </a:tcPr>
                </a:tc>
                <a:tc hMerge="1">
                  <a:txBody>
                    <a:bodyPr/>
                    <a:lstStyle/>
                    <a:p>
                      <a:endParaRPr lang="it-IT"/>
                    </a:p>
                  </a:txBody>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25"/>
                  </a:ext>
                </a:extLst>
              </a:tr>
              <a:tr h="122538">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26"/>
                  </a:ext>
                </a:extLst>
              </a:tr>
              <a:tr h="241434">
                <a:tc>
                  <a:txBody>
                    <a:bodyPr/>
                    <a:lstStyle/>
                    <a:p>
                      <a:pPr algn="l" fontAlgn="b"/>
                      <a:r>
                        <a:rPr lang="it-IT" sz="800" b="0" i="0" u="none" strike="noStrike">
                          <a:solidFill>
                            <a:srgbClr val="000000"/>
                          </a:solidFill>
                          <a:effectLst/>
                          <a:latin typeface="Calibri" panose="020F0502020204030204" pitchFamily="34" charset="0"/>
                        </a:rPr>
                        <a:t>AZIONE: PRODUZIONE SUSSIDIO TECNICHE TEATRALI E DIVULGAZIONE SUL TERRITORIO</a:t>
                      </a: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gridSpan="4">
                  <a:txBody>
                    <a:bodyPr/>
                    <a:lstStyle/>
                    <a:p>
                      <a:pPr algn="ctr"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663300"/>
                    </a:solidFill>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27"/>
                  </a:ext>
                </a:extLst>
              </a:tr>
              <a:tr h="122538">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28"/>
                  </a:ext>
                </a:extLst>
              </a:tr>
              <a:tr h="122538">
                <a:tc>
                  <a:txBody>
                    <a:bodyPr/>
                    <a:lstStyle/>
                    <a:p>
                      <a:pPr algn="l" fontAlgn="b"/>
                      <a:r>
                        <a:rPr lang="it-IT" sz="800" b="0" i="0" u="none" strike="noStrike">
                          <a:solidFill>
                            <a:srgbClr val="000000"/>
                          </a:solidFill>
                          <a:effectLst/>
                          <a:latin typeface="Calibri" panose="020F0502020204030204" pitchFamily="34" charset="0"/>
                        </a:rPr>
                        <a:t>AZIONE: CORSO BULLISMO E CYBERBULLISMO</a:t>
                      </a: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gridSpan="2">
                  <a:txBody>
                    <a:bodyPr/>
                    <a:lstStyle/>
                    <a:p>
                      <a:pPr algn="ctr"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B7DEE8"/>
                    </a:solidFill>
                  </a:tcPr>
                </a:tc>
                <a:tc hMerge="1">
                  <a:txBody>
                    <a:bodyPr/>
                    <a:lstStyle/>
                    <a:p>
                      <a:endParaRPr lang="it-IT"/>
                    </a:p>
                  </a:txBody>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29"/>
                  </a:ext>
                </a:extLst>
              </a:tr>
              <a:tr h="122538">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30"/>
                  </a:ext>
                </a:extLst>
              </a:tr>
              <a:tr h="148616">
                <a:tc>
                  <a:txBody>
                    <a:bodyPr/>
                    <a:lstStyle/>
                    <a:p>
                      <a:pPr algn="l" fontAlgn="b"/>
                      <a:r>
                        <a:rPr lang="it-IT" sz="800" b="0" i="0" u="none" strike="noStrike">
                          <a:solidFill>
                            <a:srgbClr val="000000"/>
                          </a:solidFill>
                          <a:effectLst/>
                          <a:latin typeface="Calibri" panose="020F0502020204030204" pitchFamily="34" charset="0"/>
                        </a:rPr>
                        <a:t>AZIONE: SENSIBILIZZAZIONE ALLA NATALITA'</a:t>
                      </a: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gridSpan="4">
                  <a:txBody>
                    <a:bodyPr/>
                    <a:lstStyle/>
                    <a:p>
                      <a:pPr algn="ctr"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99FF66"/>
                    </a:solidFill>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31"/>
                  </a:ext>
                </a:extLst>
              </a:tr>
              <a:tr h="122538">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32"/>
                  </a:ext>
                </a:extLst>
              </a:tr>
              <a:tr h="241434">
                <a:tc>
                  <a:txBody>
                    <a:bodyPr/>
                    <a:lstStyle/>
                    <a:p>
                      <a:pPr algn="l" fontAlgn="b"/>
                      <a:r>
                        <a:rPr lang="it-IT" sz="800" b="0" i="0" u="none" strike="noStrike">
                          <a:solidFill>
                            <a:srgbClr val="000000"/>
                          </a:solidFill>
                          <a:effectLst/>
                          <a:latin typeface="Calibri" panose="020F0502020204030204" pitchFamily="34" charset="0"/>
                        </a:rPr>
                        <a:t>AZIONE: SPORTELLO D'ASCOLTO PER IL SOSTEGNO ALLA NATALITA'</a:t>
                      </a: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gridSpan="14">
                  <a:txBody>
                    <a:bodyPr/>
                    <a:lstStyle/>
                    <a:p>
                      <a:pPr algn="ctr" fontAlgn="b"/>
                      <a:r>
                        <a:rPr lang="it-IT" sz="800" b="0" i="0" u="none" strike="noStrike" dirty="0">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FFC000"/>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33"/>
                  </a:ext>
                </a:extLst>
              </a:tr>
              <a:tr h="122538">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34"/>
                  </a:ext>
                </a:extLst>
              </a:tr>
              <a:tr h="122538">
                <a:tc>
                  <a:txBody>
                    <a:bodyPr/>
                    <a:lstStyle/>
                    <a:p>
                      <a:pPr algn="l" fontAlgn="b"/>
                      <a:r>
                        <a:rPr lang="it-IT" sz="800" b="0" i="0" u="none" strike="noStrike">
                          <a:solidFill>
                            <a:srgbClr val="000000"/>
                          </a:solidFill>
                          <a:effectLst/>
                          <a:latin typeface="Calibri" panose="020F0502020204030204" pitchFamily="34" charset="0"/>
                        </a:rPr>
                        <a:t>AZIONE: SOSTEGNO ALLA GENITORIALITA'</a:t>
                      </a: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gridSpan="3">
                  <a:txBody>
                    <a:bodyPr/>
                    <a:lstStyle/>
                    <a:p>
                      <a:pPr algn="ctr"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FF99FF"/>
                    </a:solidFill>
                  </a:tcPr>
                </a:tc>
                <a:tc hMerge="1">
                  <a:txBody>
                    <a:bodyPr/>
                    <a:lstStyle/>
                    <a:p>
                      <a:endParaRPr lang="it-IT"/>
                    </a:p>
                  </a:txBody>
                  <a:tcPr/>
                </a:tc>
                <a:tc hMerge="1">
                  <a:txBody>
                    <a:bodyPr/>
                    <a:lstStyle/>
                    <a:p>
                      <a:endParaRPr lang="it-IT"/>
                    </a:p>
                  </a:txBody>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35"/>
                  </a:ext>
                </a:extLst>
              </a:tr>
              <a:tr h="122538">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ctr"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36"/>
                  </a:ext>
                </a:extLst>
              </a:tr>
              <a:tr h="241434">
                <a:tc>
                  <a:txBody>
                    <a:bodyPr/>
                    <a:lstStyle/>
                    <a:p>
                      <a:pPr algn="l" fontAlgn="b"/>
                      <a:r>
                        <a:rPr lang="it-IT" sz="800" b="0" i="0" u="none" strike="noStrike" dirty="0">
                          <a:solidFill>
                            <a:srgbClr val="000000"/>
                          </a:solidFill>
                          <a:effectLst/>
                          <a:latin typeface="Calibri" panose="020F0502020204030204" pitchFamily="34" charset="0"/>
                        </a:rPr>
                        <a:t>AZIONE: RELAZIONE EDUCATIVA, AFFETTIVITA' E SESSUALITA' IN ORATORIO</a:t>
                      </a:r>
                    </a:p>
                  </a:txBody>
                  <a:tcPr marL="3734" marR="3734" marT="3734" marB="0" anchor="b">
                    <a:lnL>
                      <a:noFill/>
                    </a:lnL>
                    <a:lnR>
                      <a:noFill/>
                    </a:lnR>
                    <a:lnT>
                      <a:noFill/>
                    </a:lnT>
                    <a:lnB>
                      <a:noFill/>
                    </a:lnB>
                  </a:tcPr>
                </a:tc>
                <a:tc>
                  <a:txBody>
                    <a:bodyPr/>
                    <a:lstStyle/>
                    <a:p>
                      <a:pPr algn="l" fontAlgn="b"/>
                      <a:endParaRPr lang="it-IT" sz="800" b="0" i="0" u="none" strike="noStrike" dirty="0">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gridSpan="10">
                  <a:txBody>
                    <a:bodyPr/>
                    <a:lstStyle/>
                    <a:p>
                      <a:pPr algn="ctr" fontAlgn="b"/>
                      <a:r>
                        <a:rPr lang="it-IT" sz="800" b="0" i="0" u="none" strike="noStrike">
                          <a:solidFill>
                            <a:srgbClr val="000000"/>
                          </a:solidFill>
                          <a:effectLst/>
                          <a:latin typeface="Calibri" panose="020F0502020204030204" pitchFamily="34" charset="0"/>
                        </a:rPr>
                        <a:t> </a:t>
                      </a:r>
                    </a:p>
                  </a:txBody>
                  <a:tcPr marL="3734" marR="3734" marT="3734" marB="0" anchor="b">
                    <a:lnL>
                      <a:noFill/>
                    </a:lnL>
                    <a:lnR>
                      <a:noFill/>
                    </a:lnR>
                    <a:lnT>
                      <a:noFill/>
                    </a:lnT>
                    <a:lnB>
                      <a:noFill/>
                    </a:lnB>
                    <a:solidFill>
                      <a:srgbClr val="002060"/>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3734" marR="3734" marT="3734" marB="0" anchor="b">
                    <a:lnL>
                      <a:noFill/>
                    </a:lnL>
                    <a:lnR>
                      <a:noFill/>
                    </a:lnR>
                    <a:lnT>
                      <a:noFill/>
                    </a:lnT>
                    <a:lnB>
                      <a:noFill/>
                    </a:lnB>
                  </a:tcPr>
                </a:tc>
                <a:tc>
                  <a:txBody>
                    <a:bodyPr/>
                    <a:lstStyle/>
                    <a:p>
                      <a:pPr algn="l" fontAlgn="b"/>
                      <a:endParaRPr lang="it-IT" sz="800" b="0" i="0" u="none" strike="noStrike" dirty="0">
                        <a:solidFill>
                          <a:srgbClr val="000000"/>
                        </a:solidFill>
                        <a:effectLst/>
                        <a:latin typeface="Calibri" panose="020F0502020204030204" pitchFamily="34" charset="0"/>
                      </a:endParaRPr>
                    </a:p>
                  </a:txBody>
                  <a:tcPr marL="3734" marR="3734" marT="3734" marB="0" anchor="b">
                    <a:lnL>
                      <a:noFill/>
                    </a:lnL>
                    <a:lnR>
                      <a:noFill/>
                    </a:lnR>
                    <a:lnT>
                      <a:noFill/>
                    </a:lnT>
                    <a:lnB>
                      <a:noFill/>
                    </a:lnB>
                  </a:tcPr>
                </a:tc>
                <a:extLst>
                  <a:ext uri="{0D108BD9-81ED-4DB2-BD59-A6C34878D82A}">
                    <a16:rowId xmlns:a16="http://schemas.microsoft.com/office/drawing/2014/main" val="10037"/>
                  </a:ext>
                </a:extLst>
              </a:tr>
            </a:tbl>
          </a:graphicData>
        </a:graphic>
      </p:graphicFrame>
    </p:spTree>
    <p:extLst>
      <p:ext uri="{BB962C8B-B14F-4D97-AF65-F5344CB8AC3E}">
        <p14:creationId xmlns:p14="http://schemas.microsoft.com/office/powerpoint/2010/main" val="255932630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065854"/>
            <a:ext cx="10515600" cy="2679192"/>
          </a:xfr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a:normAutofit lnSpcReduction="10000"/>
          </a:bodyPr>
          <a:lstStyle/>
          <a:p>
            <a:pPr>
              <a:buFont typeface="Wingdings" panose="05000000000000000000" pitchFamily="2" charset="2"/>
              <a:buChar char="v"/>
            </a:pPr>
            <a:r>
              <a:rPr lang="it-IT" sz="2000" b="1" dirty="0" smtClean="0"/>
              <a:t>PROJECT SUPERVISOR… </a:t>
            </a:r>
            <a:r>
              <a:rPr lang="it-IT" sz="2000" b="1" i="1" dirty="0" smtClean="0"/>
              <a:t>Dott.ssa Lodovica </a:t>
            </a:r>
            <a:r>
              <a:rPr lang="it-IT" sz="2000" b="1" i="1" dirty="0" err="1" smtClean="0"/>
              <a:t>Carli</a:t>
            </a:r>
            <a:endParaRPr lang="it-IT" sz="2000" b="1" i="1" dirty="0" smtClean="0"/>
          </a:p>
          <a:p>
            <a:pPr marL="0" indent="0">
              <a:buNone/>
            </a:pPr>
            <a:endParaRPr lang="it-IT" sz="2000" b="1" i="1" dirty="0"/>
          </a:p>
          <a:p>
            <a:pPr>
              <a:buFont typeface="Wingdings" panose="05000000000000000000" pitchFamily="2" charset="2"/>
              <a:buChar char="v"/>
            </a:pPr>
            <a:r>
              <a:rPr lang="it-IT" sz="2000" b="1" dirty="0" smtClean="0"/>
              <a:t>REFERENTE SCIENTIFICO… </a:t>
            </a:r>
            <a:r>
              <a:rPr lang="it-IT" sz="2000" b="1" i="1" dirty="0" smtClean="0"/>
              <a:t>Dott. Vincenzo Santandrea</a:t>
            </a:r>
          </a:p>
          <a:p>
            <a:pPr marL="0" indent="0">
              <a:buNone/>
            </a:pPr>
            <a:endParaRPr lang="it-IT" sz="2000" b="1" i="1" dirty="0" smtClean="0"/>
          </a:p>
          <a:p>
            <a:pPr>
              <a:buFont typeface="Wingdings" panose="05000000000000000000" pitchFamily="2" charset="2"/>
              <a:buChar char="v"/>
            </a:pPr>
            <a:r>
              <a:rPr lang="it-IT" sz="2000" b="1" dirty="0" smtClean="0"/>
              <a:t>COORDINAMENTO DEL PROGETTO… </a:t>
            </a:r>
            <a:r>
              <a:rPr lang="it-IT" sz="2000" b="1" i="1" dirty="0" smtClean="0"/>
              <a:t>Dott.ssa Giustina Colella</a:t>
            </a:r>
          </a:p>
          <a:p>
            <a:pPr marL="0" indent="0">
              <a:buNone/>
            </a:pPr>
            <a:endParaRPr lang="it-IT" sz="2000" b="1" i="1" dirty="0" smtClean="0"/>
          </a:p>
          <a:p>
            <a:pPr>
              <a:buFont typeface="Wingdings" panose="05000000000000000000" pitchFamily="2" charset="2"/>
              <a:buChar char="v"/>
            </a:pPr>
            <a:r>
              <a:rPr lang="it-IT" sz="2000" b="1" dirty="0" smtClean="0"/>
              <a:t>GESTIONE AMMINISTRATIVA</a:t>
            </a:r>
            <a:r>
              <a:rPr lang="it-IT" sz="2000" b="1" i="1" dirty="0" smtClean="0"/>
              <a:t>… Sig.ra Rossella Cinquepalmi e Sig.ra Antonella Lomoro</a:t>
            </a:r>
            <a:endParaRPr lang="it-IT" sz="2000" b="1" dirty="0"/>
          </a:p>
        </p:txBody>
      </p:sp>
      <p:sp>
        <p:nvSpPr>
          <p:cNvPr id="4" name="CasellaDiTesto 3"/>
          <p:cNvSpPr txBox="1"/>
          <p:nvPr/>
        </p:nvSpPr>
        <p:spPr>
          <a:xfrm>
            <a:off x="838200" y="4232341"/>
            <a:ext cx="10515600" cy="1015663"/>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Courier New" panose="02070309020205020404" pitchFamily="49" charset="0"/>
              <a:buChar char="o"/>
            </a:pPr>
            <a:r>
              <a:rPr lang="it-IT" sz="2000" b="1" dirty="0" smtClean="0"/>
              <a:t>GESTIONE CONTRATTUALE…a cura della </a:t>
            </a:r>
            <a:r>
              <a:rPr lang="it-IT" sz="2000" b="1" i="1" dirty="0" smtClean="0"/>
              <a:t>Dott.ssa Rosa Gassi</a:t>
            </a:r>
          </a:p>
          <a:p>
            <a:endParaRPr lang="it-IT" sz="2000" b="1" i="1" dirty="0" smtClean="0"/>
          </a:p>
          <a:p>
            <a:pPr marL="285750" indent="-285750">
              <a:buFont typeface="Courier New" panose="02070309020205020404" pitchFamily="49" charset="0"/>
              <a:buChar char="o"/>
            </a:pPr>
            <a:r>
              <a:rPr lang="it-IT" sz="2000" b="1" dirty="0" smtClean="0"/>
              <a:t>SUPPORTO RENDICONTAZIONE…a cura del </a:t>
            </a:r>
            <a:r>
              <a:rPr lang="it-IT" sz="2000" b="1" i="1" dirty="0" smtClean="0"/>
              <a:t>Dott. Vito </a:t>
            </a:r>
            <a:r>
              <a:rPr lang="it-IT" sz="2000" b="1" i="1" dirty="0" err="1" smtClean="0"/>
              <a:t>Genco</a:t>
            </a:r>
            <a:r>
              <a:rPr lang="it-IT" sz="2000" b="1" i="1" dirty="0" smtClean="0"/>
              <a:t> per CONSORZIO MESTIERI PUGLIA</a:t>
            </a:r>
            <a:endParaRPr lang="it-IT" sz="2000" b="1" i="1" dirty="0"/>
          </a:p>
        </p:txBody>
      </p:sp>
      <p:sp>
        <p:nvSpPr>
          <p:cNvPr id="5" name="CasellaDiTesto 4"/>
          <p:cNvSpPr txBox="1"/>
          <p:nvPr/>
        </p:nvSpPr>
        <p:spPr>
          <a:xfrm>
            <a:off x="3142488" y="5735299"/>
            <a:ext cx="5907024" cy="369332"/>
          </a:xfrm>
          <a:prstGeom prst="rect">
            <a:avLst/>
          </a:prstGeom>
          <a:noFill/>
        </p:spPr>
        <p:txBody>
          <a:bodyPr wrap="square" rtlCol="0">
            <a:spAutoFit/>
          </a:bodyPr>
          <a:lstStyle/>
          <a:p>
            <a:r>
              <a:rPr lang="it-IT" b="1" i="1" dirty="0">
                <a:solidFill>
                  <a:schemeClr val="tx1">
                    <a:lumMod val="75000"/>
                    <a:lumOff val="25000"/>
                  </a:schemeClr>
                </a:solidFill>
              </a:rPr>
              <a:t>“Lieve è l’</a:t>
            </a:r>
            <a:r>
              <a:rPr lang="it-IT" b="1" i="1" dirty="0" err="1">
                <a:solidFill>
                  <a:schemeClr val="tx1">
                    <a:lumMod val="75000"/>
                    <a:lumOff val="25000"/>
                  </a:schemeClr>
                </a:solidFill>
              </a:rPr>
              <a:t>oprar</a:t>
            </a:r>
            <a:r>
              <a:rPr lang="it-IT" b="1" i="1" dirty="0">
                <a:solidFill>
                  <a:schemeClr val="tx1">
                    <a:lumMod val="75000"/>
                    <a:lumOff val="25000"/>
                  </a:schemeClr>
                </a:solidFill>
              </a:rPr>
              <a:t> se in molti è condiviso” (Omero)</a:t>
            </a:r>
            <a:endParaRPr lang="it-IT" dirty="0">
              <a:solidFill>
                <a:schemeClr val="tx1">
                  <a:lumMod val="75000"/>
                  <a:lumOff val="25000"/>
                </a:schemeClr>
              </a:solidFill>
            </a:endParaRPr>
          </a:p>
        </p:txBody>
      </p:sp>
      <p:sp>
        <p:nvSpPr>
          <p:cNvPr id="2" name="Rettangolo 1"/>
          <p:cNvSpPr/>
          <p:nvPr/>
        </p:nvSpPr>
        <p:spPr>
          <a:xfrm>
            <a:off x="2795288" y="393893"/>
            <a:ext cx="6601423" cy="369332"/>
          </a:xfrm>
          <a:prstGeom prst="rect">
            <a:avLst/>
          </a:prstGeom>
          <a:solidFill>
            <a:schemeClr val="accent4">
              <a:lumMod val="20000"/>
              <a:lumOff val="80000"/>
            </a:schemeClr>
          </a:solidFill>
        </p:spPr>
        <p:txBody>
          <a:bodyPr wrap="none">
            <a:spAutoFit/>
          </a:bodyPr>
          <a:lstStyle/>
          <a:p>
            <a:r>
              <a:rPr lang="it-IT" b="1" dirty="0"/>
              <a:t>TEAM DI </a:t>
            </a:r>
            <a:r>
              <a:rPr lang="it-IT" b="1" dirty="0" smtClean="0"/>
              <a:t>PROGETTAZIONE – CORDINAMENTO - AMMINISTRAZIONE</a:t>
            </a:r>
            <a:endParaRPr lang="it-IT" dirty="0"/>
          </a:p>
        </p:txBody>
      </p:sp>
    </p:spTree>
    <p:extLst>
      <p:ext uri="{BB962C8B-B14F-4D97-AF65-F5344CB8AC3E}">
        <p14:creationId xmlns:p14="http://schemas.microsoft.com/office/powerpoint/2010/main" val="264389271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417320"/>
            <a:ext cx="10515600" cy="4759643"/>
          </a:xfrm>
        </p:spPr>
        <p:style>
          <a:lnRef idx="2">
            <a:schemeClr val="dk1"/>
          </a:lnRef>
          <a:fillRef idx="1">
            <a:schemeClr val="lt1"/>
          </a:fillRef>
          <a:effectRef idx="0">
            <a:schemeClr val="dk1"/>
          </a:effectRef>
          <a:fontRef idx="minor">
            <a:schemeClr val="dk1"/>
          </a:fontRef>
        </p:style>
        <p:txBody>
          <a:bodyPr/>
          <a:lstStyle/>
          <a:p>
            <a:r>
              <a:rPr lang="it-IT" dirty="0" smtClean="0"/>
              <a:t>LE FAMIGLIE</a:t>
            </a:r>
          </a:p>
          <a:p>
            <a:r>
              <a:rPr lang="it-IT" dirty="0" smtClean="0"/>
              <a:t>I NUCLEI FAMILIARI NEO COSTITUITI</a:t>
            </a:r>
          </a:p>
          <a:p>
            <a:r>
              <a:rPr lang="it-IT" dirty="0" smtClean="0"/>
              <a:t>LE COPPIE</a:t>
            </a:r>
          </a:p>
          <a:p>
            <a:r>
              <a:rPr lang="it-IT" dirty="0" smtClean="0"/>
              <a:t>LE FAMIGLIE MONOGENITORIALI</a:t>
            </a:r>
          </a:p>
          <a:p>
            <a:r>
              <a:rPr lang="it-IT" dirty="0" smtClean="0"/>
              <a:t>I GENITORI SEPARATI</a:t>
            </a:r>
          </a:p>
          <a:p>
            <a:pPr marL="0" indent="0">
              <a:buNone/>
            </a:pPr>
            <a:endParaRPr lang="it-IT" dirty="0"/>
          </a:p>
          <a:p>
            <a:pPr marL="0" indent="0" algn="just">
              <a:buNone/>
            </a:pPr>
            <a:r>
              <a:rPr lang="it-IT" dirty="0" smtClean="0"/>
              <a:t>…</a:t>
            </a:r>
            <a:r>
              <a:rPr lang="it-IT" dirty="0"/>
              <a:t>ossia quel capitale fatto di potenzialità e competenze, fondamentale per tornare a mettere l’accento e l’attenzione giusta alla relazione educativa all’interno di un processo ancor più importante di benessere e coesione </a:t>
            </a:r>
            <a:r>
              <a:rPr lang="it-IT" dirty="0" smtClean="0"/>
              <a:t>sociale.</a:t>
            </a:r>
            <a:endParaRPr lang="it-IT" dirty="0"/>
          </a:p>
        </p:txBody>
      </p:sp>
      <p:sp>
        <p:nvSpPr>
          <p:cNvPr id="4" name="Rettangolo 3"/>
          <p:cNvSpPr/>
          <p:nvPr/>
        </p:nvSpPr>
        <p:spPr>
          <a:xfrm>
            <a:off x="1439091" y="225639"/>
            <a:ext cx="9313832" cy="923330"/>
          </a:xfrm>
          <a:prstGeom prst="rect">
            <a:avLst/>
          </a:prstGeom>
          <a:solidFill>
            <a:schemeClr val="accent4">
              <a:lumMod val="20000"/>
              <a:lumOff val="80000"/>
            </a:schemeClr>
          </a:solidFill>
        </p:spPr>
        <p:txBody>
          <a:bodyPr wrap="none" lIns="91440" tIns="45720" rIns="91440" bIns="45720">
            <a:spAutoFit/>
          </a:bodyPr>
          <a:lstStyle/>
          <a:p>
            <a:pPr algn="ctr"/>
            <a:r>
              <a:rPr lang="it-IT"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 DESTINATARI DEL PROGETTO…</a:t>
            </a:r>
            <a:endParaRPr lang="it-IT"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63448001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298448"/>
            <a:ext cx="10515600" cy="4878515"/>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ctr">
              <a:buNone/>
            </a:pPr>
            <a:r>
              <a:rPr lang="it-IT" dirty="0"/>
              <a:t>P</a:t>
            </a:r>
            <a:r>
              <a:rPr lang="it-IT" dirty="0" smtClean="0"/>
              <a:t>otenziare </a:t>
            </a:r>
            <a:r>
              <a:rPr lang="it-IT" dirty="0"/>
              <a:t>ed arricchire le competenze genitoriali </a:t>
            </a:r>
            <a:endParaRPr lang="it-IT" dirty="0" smtClean="0"/>
          </a:p>
          <a:p>
            <a:pPr marL="0" indent="0" algn="ctr">
              <a:buNone/>
            </a:pPr>
            <a:r>
              <a:rPr lang="it-IT" b="1" dirty="0" smtClean="0">
                <a:solidFill>
                  <a:srgbClr val="FF0000"/>
                </a:solidFill>
              </a:rPr>
              <a:t>PER</a:t>
            </a:r>
          </a:p>
          <a:p>
            <a:pPr marL="0" indent="0" algn="ctr">
              <a:buNone/>
            </a:pPr>
            <a:r>
              <a:rPr lang="it-IT" dirty="0" smtClean="0"/>
              <a:t>favorire una </a:t>
            </a:r>
            <a:r>
              <a:rPr lang="it-IT" dirty="0"/>
              <a:t>responsabile sensibilizzazione alla </a:t>
            </a:r>
            <a:r>
              <a:rPr lang="it-IT" dirty="0" smtClean="0"/>
              <a:t>natalità </a:t>
            </a:r>
          </a:p>
          <a:p>
            <a:pPr marL="0" indent="0" algn="ctr">
              <a:buNone/>
            </a:pPr>
            <a:r>
              <a:rPr lang="it-IT" dirty="0" smtClean="0"/>
              <a:t>(da </a:t>
            </a:r>
            <a:r>
              <a:rPr lang="it-IT" dirty="0"/>
              <a:t>un’ottica di assistenza ad una di </a:t>
            </a:r>
            <a:r>
              <a:rPr lang="it-IT" dirty="0" smtClean="0"/>
              <a:t>benessere)</a:t>
            </a:r>
          </a:p>
          <a:p>
            <a:pPr marL="0" indent="0" algn="ctr">
              <a:buNone/>
            </a:pPr>
            <a:endParaRPr lang="it-IT" dirty="0"/>
          </a:p>
          <a:p>
            <a:pPr marL="0" indent="0" algn="ctr">
              <a:buNone/>
            </a:pPr>
            <a:r>
              <a:rPr lang="it-IT" dirty="0" smtClean="0"/>
              <a:t>Mettere al </a:t>
            </a:r>
            <a:r>
              <a:rPr lang="it-IT" dirty="0"/>
              <a:t>centro dell’azione il bene della </a:t>
            </a:r>
            <a:r>
              <a:rPr lang="it-IT" dirty="0" smtClean="0"/>
              <a:t>famiglia</a:t>
            </a:r>
          </a:p>
          <a:p>
            <a:pPr marL="0" indent="0" algn="ctr">
              <a:buNone/>
            </a:pPr>
            <a:r>
              <a:rPr lang="it-IT" b="1" dirty="0" smtClean="0">
                <a:solidFill>
                  <a:srgbClr val="FF0000"/>
                </a:solidFill>
              </a:rPr>
              <a:t>PER</a:t>
            </a:r>
          </a:p>
          <a:p>
            <a:pPr marL="0" indent="0" algn="ctr">
              <a:buNone/>
            </a:pPr>
            <a:r>
              <a:rPr lang="it-IT" dirty="0" smtClean="0"/>
              <a:t>mettere </a:t>
            </a:r>
            <a:r>
              <a:rPr lang="it-IT" dirty="0"/>
              <a:t>al centro il bene di tutti. </a:t>
            </a:r>
            <a:endParaRPr lang="it-IT" dirty="0" smtClean="0"/>
          </a:p>
          <a:p>
            <a:pPr marL="0" indent="0" algn="ctr">
              <a:buNone/>
            </a:pPr>
            <a:r>
              <a:rPr lang="it-IT" dirty="0"/>
              <a:t>(</a:t>
            </a:r>
            <a:r>
              <a:rPr lang="it-IT" dirty="0" smtClean="0"/>
              <a:t>Sostenere </a:t>
            </a:r>
            <a:r>
              <a:rPr lang="it-IT" dirty="0"/>
              <a:t>la coesione sociale </a:t>
            </a:r>
            <a:r>
              <a:rPr lang="it-IT" dirty="0" smtClean="0"/>
              <a:t>e valorizzare </a:t>
            </a:r>
            <a:r>
              <a:rPr lang="it-IT" dirty="0"/>
              <a:t>le relazioni tra i membri della società =</a:t>
            </a:r>
            <a:r>
              <a:rPr lang="it-IT" dirty="0" smtClean="0"/>
              <a:t> </a:t>
            </a:r>
            <a:r>
              <a:rPr lang="it-IT" dirty="0"/>
              <a:t>promuovere l'assunzione collettiva di </a:t>
            </a:r>
            <a:r>
              <a:rPr lang="it-IT" dirty="0" smtClean="0"/>
              <a:t>responsabilità)</a:t>
            </a:r>
            <a:endParaRPr lang="it-IT" dirty="0"/>
          </a:p>
        </p:txBody>
      </p:sp>
      <p:sp>
        <p:nvSpPr>
          <p:cNvPr id="4" name="Rettangolo 3"/>
          <p:cNvSpPr/>
          <p:nvPr/>
        </p:nvSpPr>
        <p:spPr>
          <a:xfrm>
            <a:off x="1471921" y="189063"/>
            <a:ext cx="9248174" cy="923330"/>
          </a:xfrm>
          <a:prstGeom prst="rect">
            <a:avLst/>
          </a:prstGeom>
          <a:solidFill>
            <a:schemeClr val="accent4">
              <a:lumMod val="20000"/>
              <a:lumOff val="80000"/>
            </a:schemeClr>
          </a:solidFill>
        </p:spPr>
        <p:txBody>
          <a:bodyPr wrap="none" lIns="91440" tIns="45720" rIns="91440" bIns="45720">
            <a:spAutoFit/>
          </a:bodyPr>
          <a:lstStyle/>
          <a:p>
            <a:pPr algn="ctr"/>
            <a:r>
              <a:rPr lang="it-IT"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 CONTENUTI E LE TEMATICHE…</a:t>
            </a:r>
            <a:endParaRPr lang="it-IT"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95842383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298447"/>
            <a:ext cx="10515600" cy="4878515"/>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buFont typeface="Wingdings" panose="05000000000000000000" pitchFamily="2" charset="2"/>
              <a:buChar char="Ø"/>
            </a:pPr>
            <a:r>
              <a:rPr lang="it-IT" dirty="0" smtClean="0"/>
              <a:t>SENSIBILIZZAZIONE VERSO E CON LE FAMIGLIE SUI TEMI DELLA NATALITÀ E DELLE RESPONSABILITÀ GENITORIALI</a:t>
            </a:r>
          </a:p>
          <a:p>
            <a:pPr>
              <a:buFont typeface="Wingdings" panose="05000000000000000000" pitchFamily="2" charset="2"/>
              <a:buChar char="Ø"/>
            </a:pPr>
            <a:r>
              <a:rPr lang="it-IT" dirty="0" smtClean="0"/>
              <a:t>SOSTEGNO AL RUOLO EDUCATIVO GENITORIALE ATTRAVERSO LABORATORI ED ATTIVITÀ DI GRUPPO</a:t>
            </a:r>
          </a:p>
          <a:p>
            <a:pPr>
              <a:buFont typeface="Wingdings" panose="05000000000000000000" pitchFamily="2" charset="2"/>
              <a:buChar char="Ø"/>
            </a:pPr>
            <a:r>
              <a:rPr lang="it-IT" dirty="0" smtClean="0"/>
              <a:t>COSTRUZIONE DI ALLEANZE EDUCATIVE SUL TERRITORIO (FAMIGLIA, SCUOLA, ORATORI PARROCCHIALI, ASSOCIAZIONISMO FAMILIARE)</a:t>
            </a:r>
          </a:p>
          <a:p>
            <a:pPr marL="0" indent="0">
              <a:buNone/>
            </a:pPr>
            <a:endParaRPr lang="it-IT" dirty="0"/>
          </a:p>
          <a:p>
            <a:pPr marL="0" indent="0" algn="just">
              <a:buNone/>
            </a:pPr>
            <a:r>
              <a:rPr lang="it-IT" dirty="0" smtClean="0"/>
              <a:t>…</a:t>
            </a:r>
            <a:r>
              <a:rPr lang="it-IT" dirty="0"/>
              <a:t>L’intento è quello di fare rete in tutto il territorio pugliese in cui il Forum è presente con la molteplicità delle associazioni ad essa affiliate, con l’opportunità di continuare l’opera a servizio delle persone e delle famiglie, rafforzando il tessuto locale e promuovendo la corresponsabilità educativa genitoriale e di tutte quelle agenzie educative che interverranno sul campo.</a:t>
            </a:r>
          </a:p>
        </p:txBody>
      </p:sp>
      <p:sp>
        <p:nvSpPr>
          <p:cNvPr id="4" name="Rettangolo 3"/>
          <p:cNvSpPr/>
          <p:nvPr/>
        </p:nvSpPr>
        <p:spPr>
          <a:xfrm>
            <a:off x="2823084" y="160127"/>
            <a:ext cx="6545830" cy="923330"/>
          </a:xfrm>
          <a:prstGeom prst="rect">
            <a:avLst/>
          </a:prstGeom>
          <a:solidFill>
            <a:schemeClr val="accent4">
              <a:lumMod val="20000"/>
              <a:lumOff val="80000"/>
            </a:schemeClr>
          </a:solidFill>
        </p:spPr>
        <p:txBody>
          <a:bodyPr wrap="none" lIns="91440" tIns="45720" rIns="91440" bIns="45720">
            <a:spAutoFit/>
          </a:bodyPr>
          <a:lstStyle/>
          <a:p>
            <a:pPr algn="ctr"/>
            <a:r>
              <a:rPr lang="it-IT"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OBIETTIVI GENERALI…</a:t>
            </a:r>
            <a:endParaRPr lang="it-IT"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177176157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129176"/>
            <a:ext cx="10515600" cy="5436215"/>
          </a:xfrm>
        </p:spPr>
        <p:style>
          <a:lnRef idx="2">
            <a:schemeClr val="dk1"/>
          </a:lnRef>
          <a:fillRef idx="1">
            <a:schemeClr val="lt1"/>
          </a:fillRef>
          <a:effectRef idx="0">
            <a:schemeClr val="dk1"/>
          </a:effectRef>
          <a:fontRef idx="minor">
            <a:schemeClr val="dk1"/>
          </a:fontRef>
        </p:style>
        <p:txBody>
          <a:bodyPr>
            <a:normAutofit/>
          </a:bodyPr>
          <a:lstStyle/>
          <a:p>
            <a:pPr>
              <a:buFont typeface="Wingdings" panose="05000000000000000000" pitchFamily="2" charset="2"/>
              <a:buChar char="ü"/>
            </a:pPr>
            <a:r>
              <a:rPr lang="it-IT" sz="2000" b="1" dirty="0" smtClean="0"/>
              <a:t>Educare </a:t>
            </a:r>
            <a:r>
              <a:rPr lang="it-IT" sz="2000" b="1" dirty="0"/>
              <a:t>le giovani coppie alla conoscenza e alla tutela della fertilità e alla salute riproduttiva</a:t>
            </a:r>
            <a:r>
              <a:rPr lang="it-IT" sz="2000" b="1" dirty="0" smtClean="0"/>
              <a:t>;</a:t>
            </a:r>
          </a:p>
          <a:p>
            <a:pPr>
              <a:buFont typeface="Wingdings" panose="05000000000000000000" pitchFamily="2" charset="2"/>
              <a:buChar char="ü"/>
            </a:pPr>
            <a:r>
              <a:rPr lang="it-IT" sz="2000" b="1" dirty="0"/>
              <a:t>Implementare la conoscenza e le pratiche per le pari opportunità alla conciliazione famiglia-lavoro</a:t>
            </a:r>
            <a:r>
              <a:rPr lang="it-IT" sz="2000" b="1" dirty="0" smtClean="0"/>
              <a:t>;</a:t>
            </a:r>
          </a:p>
          <a:p>
            <a:pPr>
              <a:buFont typeface="Wingdings" panose="05000000000000000000" pitchFamily="2" charset="2"/>
              <a:buChar char="ü"/>
            </a:pPr>
            <a:r>
              <a:rPr lang="it-IT" sz="2000" b="1" dirty="0" smtClean="0">
                <a:solidFill>
                  <a:schemeClr val="tx1">
                    <a:lumMod val="65000"/>
                    <a:lumOff val="35000"/>
                  </a:schemeClr>
                </a:solidFill>
              </a:rPr>
              <a:t>Implementare </a:t>
            </a:r>
            <a:r>
              <a:rPr lang="it-IT" sz="2000" b="1" dirty="0">
                <a:solidFill>
                  <a:schemeClr val="tx1">
                    <a:lumMod val="65000"/>
                    <a:lumOff val="35000"/>
                  </a:schemeClr>
                </a:solidFill>
              </a:rPr>
              <a:t>gli strumenti e le misure operative di sostegno alla natalità e alla famiglia, anche in situazioni di fragilità;</a:t>
            </a:r>
            <a:endParaRPr lang="it-IT" sz="2000" dirty="0">
              <a:solidFill>
                <a:schemeClr val="tx1">
                  <a:lumMod val="65000"/>
                  <a:lumOff val="35000"/>
                </a:schemeClr>
              </a:solidFill>
            </a:endParaRPr>
          </a:p>
          <a:p>
            <a:pPr>
              <a:buFont typeface="Wingdings" panose="05000000000000000000" pitchFamily="2" charset="2"/>
              <a:buChar char="ü"/>
            </a:pPr>
            <a:r>
              <a:rPr lang="it-IT" sz="2000" b="1" dirty="0">
                <a:solidFill>
                  <a:schemeClr val="tx1">
                    <a:lumMod val="65000"/>
                    <a:lumOff val="35000"/>
                  </a:schemeClr>
                </a:solidFill>
              </a:rPr>
              <a:t>Educare all’importanza dei ruoli in una famiglia ed educare al rispetto ed accoglienza delle diversità;</a:t>
            </a:r>
            <a:endParaRPr lang="it-IT" sz="2000" dirty="0">
              <a:solidFill>
                <a:schemeClr val="tx1">
                  <a:lumMod val="65000"/>
                  <a:lumOff val="35000"/>
                </a:schemeClr>
              </a:solidFill>
            </a:endParaRPr>
          </a:p>
          <a:p>
            <a:pPr>
              <a:buFont typeface="Wingdings" panose="05000000000000000000" pitchFamily="2" charset="2"/>
              <a:buChar char="ü"/>
            </a:pPr>
            <a:r>
              <a:rPr lang="it-IT" sz="2000" b="1" dirty="0">
                <a:solidFill>
                  <a:schemeClr val="tx1">
                    <a:lumMod val="65000"/>
                    <a:lumOff val="35000"/>
                  </a:schemeClr>
                </a:solidFill>
              </a:rPr>
              <a:t>Attivare percorsi formativi mirati alla promozione del benessere familiare</a:t>
            </a:r>
            <a:r>
              <a:rPr lang="it-IT" sz="2000" b="1" dirty="0" smtClean="0">
                <a:solidFill>
                  <a:schemeClr val="tx1">
                    <a:lumMod val="65000"/>
                    <a:lumOff val="35000"/>
                  </a:schemeClr>
                </a:solidFill>
              </a:rPr>
              <a:t>;</a:t>
            </a:r>
          </a:p>
          <a:p>
            <a:pPr>
              <a:buFont typeface="Wingdings" panose="05000000000000000000" pitchFamily="2" charset="2"/>
              <a:buChar char="ü"/>
            </a:pPr>
            <a:r>
              <a:rPr lang="it-IT" sz="2000" b="1" dirty="0">
                <a:solidFill>
                  <a:schemeClr val="tx1">
                    <a:lumMod val="50000"/>
                    <a:lumOff val="50000"/>
                  </a:schemeClr>
                </a:solidFill>
              </a:rPr>
              <a:t>Favorire la crescita dell’associazionismo familiare come strumento di protagonismo educativo genitoriale promuovendo il coinvolgimento attivo e partecipato della famiglia nel tessuto sociale;</a:t>
            </a:r>
            <a:endParaRPr lang="it-IT" sz="2000" dirty="0">
              <a:solidFill>
                <a:schemeClr val="tx1">
                  <a:lumMod val="50000"/>
                  <a:lumOff val="50000"/>
                </a:schemeClr>
              </a:solidFill>
            </a:endParaRPr>
          </a:p>
          <a:p>
            <a:pPr>
              <a:buFont typeface="Wingdings" panose="05000000000000000000" pitchFamily="2" charset="2"/>
              <a:buChar char="ü"/>
            </a:pPr>
            <a:r>
              <a:rPr lang="it-IT" sz="2000" b="1" dirty="0">
                <a:solidFill>
                  <a:schemeClr val="tx1">
                    <a:lumMod val="50000"/>
                    <a:lumOff val="50000"/>
                  </a:schemeClr>
                </a:solidFill>
              </a:rPr>
              <a:t>Migliorare la qualità delle relazioni scuola-famiglia-territorio</a:t>
            </a:r>
            <a:r>
              <a:rPr lang="it-IT" sz="2000" b="1" dirty="0" smtClean="0">
                <a:solidFill>
                  <a:schemeClr val="tx1">
                    <a:lumMod val="50000"/>
                    <a:lumOff val="50000"/>
                  </a:schemeClr>
                </a:solidFill>
              </a:rPr>
              <a:t>;</a:t>
            </a:r>
          </a:p>
          <a:p>
            <a:pPr>
              <a:buFont typeface="Wingdings" panose="05000000000000000000" pitchFamily="2" charset="2"/>
              <a:buChar char="ü"/>
            </a:pPr>
            <a:r>
              <a:rPr lang="it-IT" sz="2000" b="1" dirty="0">
                <a:solidFill>
                  <a:schemeClr val="tx1">
                    <a:lumMod val="50000"/>
                    <a:lumOff val="50000"/>
                  </a:schemeClr>
                </a:solidFill>
              </a:rPr>
              <a:t>Mappatura e messa in rete delle strutture e dei servizi operanti sul territorio a sostegno delle famiglie</a:t>
            </a:r>
            <a:endParaRPr lang="it-IT" sz="2000" dirty="0">
              <a:solidFill>
                <a:schemeClr val="tx1">
                  <a:lumMod val="50000"/>
                  <a:lumOff val="50000"/>
                </a:schemeClr>
              </a:solidFill>
            </a:endParaRPr>
          </a:p>
          <a:p>
            <a:pPr marL="0" indent="0">
              <a:buNone/>
            </a:pPr>
            <a:endParaRPr lang="it-IT" sz="2000" dirty="0">
              <a:solidFill>
                <a:schemeClr val="tx1">
                  <a:lumMod val="65000"/>
                  <a:lumOff val="35000"/>
                </a:schemeClr>
              </a:solidFill>
            </a:endParaRPr>
          </a:p>
          <a:p>
            <a:pPr>
              <a:buFont typeface="Wingdings" panose="05000000000000000000" pitchFamily="2" charset="2"/>
              <a:buChar char="ü"/>
            </a:pPr>
            <a:endParaRPr lang="it-IT" sz="2000" dirty="0">
              <a:solidFill>
                <a:schemeClr val="tx1">
                  <a:lumMod val="50000"/>
                  <a:lumOff val="50000"/>
                </a:schemeClr>
              </a:solidFill>
            </a:endParaRPr>
          </a:p>
        </p:txBody>
      </p:sp>
      <p:sp>
        <p:nvSpPr>
          <p:cNvPr id="4" name="Rettangolo 3"/>
          <p:cNvSpPr/>
          <p:nvPr/>
        </p:nvSpPr>
        <p:spPr>
          <a:xfrm>
            <a:off x="2544627" y="205846"/>
            <a:ext cx="7102746" cy="769441"/>
          </a:xfrm>
          <a:prstGeom prst="rect">
            <a:avLst/>
          </a:prstGeom>
          <a:solidFill>
            <a:schemeClr val="accent4">
              <a:lumMod val="20000"/>
              <a:lumOff val="80000"/>
            </a:schemeClr>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4400" b="1" cap="none" spc="0" dirty="0" smtClean="0">
                <a:ln/>
                <a:solidFill>
                  <a:schemeClr val="tx1">
                    <a:lumMod val="50000"/>
                    <a:lumOff val="50000"/>
                  </a:schemeClr>
                </a:solidFill>
                <a:effectLst/>
              </a:rPr>
              <a:t>OBIETTIVI SPECIFICI</a:t>
            </a:r>
            <a:endParaRPr lang="it-IT" sz="4400" b="1" cap="none" spc="0" dirty="0">
              <a:ln/>
              <a:solidFill>
                <a:schemeClr val="tx1">
                  <a:lumMod val="50000"/>
                  <a:lumOff val="50000"/>
                </a:schemeClr>
              </a:solidFill>
              <a:effectLst/>
            </a:endParaRPr>
          </a:p>
        </p:txBody>
      </p:sp>
    </p:spTree>
    <p:extLst>
      <p:ext uri="{BB962C8B-B14F-4D97-AF65-F5344CB8AC3E}">
        <p14:creationId xmlns:p14="http://schemas.microsoft.com/office/powerpoint/2010/main" val="347963071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stretch>
            <a:fillRect/>
          </a:stretch>
        </p:blipFill>
        <p:spPr>
          <a:xfrm>
            <a:off x="8510415" y="4480618"/>
            <a:ext cx="2245578" cy="1556767"/>
          </a:xfrm>
          <a:prstGeom prst="rect">
            <a:avLst/>
          </a:prstGeom>
        </p:spPr>
      </p:pic>
      <p:sp>
        <p:nvSpPr>
          <p:cNvPr id="4" name="Rettangolo 3"/>
          <p:cNvSpPr/>
          <p:nvPr/>
        </p:nvSpPr>
        <p:spPr>
          <a:xfrm>
            <a:off x="1994845" y="105263"/>
            <a:ext cx="8202310" cy="923330"/>
          </a:xfrm>
          <a:prstGeom prst="rect">
            <a:avLst/>
          </a:prstGeom>
          <a:noFill/>
        </p:spPr>
        <p:txBody>
          <a:bodyPr wrap="none" lIns="91440" tIns="45720" rIns="91440" bIns="45720">
            <a:spAutoFit/>
          </a:bodyPr>
          <a:lstStyle/>
          <a:p>
            <a:pPr algn="ctr"/>
            <a:r>
              <a:rPr lang="it-IT"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 PARTNER DEL PERCORSO…</a:t>
            </a:r>
            <a:endParaRPr lang="it-IT"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7" name="Immagine 6"/>
          <p:cNvPicPr>
            <a:picLocks noChangeAspect="1"/>
          </p:cNvPicPr>
          <p:nvPr/>
        </p:nvPicPr>
        <p:blipFill>
          <a:blip r:embed="rId3"/>
          <a:stretch>
            <a:fillRect/>
          </a:stretch>
        </p:blipFill>
        <p:spPr>
          <a:xfrm>
            <a:off x="587706" y="1841912"/>
            <a:ext cx="3319828" cy="1027862"/>
          </a:xfrm>
          <a:prstGeom prst="rect">
            <a:avLst/>
          </a:prstGeom>
        </p:spPr>
      </p:pic>
      <p:pic>
        <p:nvPicPr>
          <p:cNvPr id="8" name="Immagine 7"/>
          <p:cNvPicPr>
            <a:picLocks noChangeAspect="1"/>
          </p:cNvPicPr>
          <p:nvPr/>
        </p:nvPicPr>
        <p:blipFill rotWithShape="1">
          <a:blip r:embed="rId4"/>
          <a:srcRect l="9927" t="1581" r="9669"/>
          <a:stretch/>
        </p:blipFill>
        <p:spPr>
          <a:xfrm>
            <a:off x="7795226" y="1269665"/>
            <a:ext cx="3557016" cy="942275"/>
          </a:xfrm>
          <a:prstGeom prst="rect">
            <a:avLst/>
          </a:prstGeom>
        </p:spPr>
      </p:pic>
      <p:pic>
        <p:nvPicPr>
          <p:cNvPr id="9" name="Immagine 8"/>
          <p:cNvPicPr>
            <a:picLocks noChangeAspect="1"/>
          </p:cNvPicPr>
          <p:nvPr/>
        </p:nvPicPr>
        <p:blipFill>
          <a:blip r:embed="rId5"/>
          <a:stretch>
            <a:fillRect/>
          </a:stretch>
        </p:blipFill>
        <p:spPr>
          <a:xfrm>
            <a:off x="4969428" y="1326051"/>
            <a:ext cx="1763904" cy="1771779"/>
          </a:xfrm>
          <a:prstGeom prst="rect">
            <a:avLst/>
          </a:prstGeom>
        </p:spPr>
      </p:pic>
      <p:pic>
        <p:nvPicPr>
          <p:cNvPr id="11" name="Immagine 10"/>
          <p:cNvPicPr>
            <a:picLocks noChangeAspect="1"/>
          </p:cNvPicPr>
          <p:nvPr/>
        </p:nvPicPr>
        <p:blipFill>
          <a:blip r:embed="rId6"/>
          <a:stretch>
            <a:fillRect/>
          </a:stretch>
        </p:blipFill>
        <p:spPr>
          <a:xfrm>
            <a:off x="1055749" y="3833862"/>
            <a:ext cx="2692027" cy="1561098"/>
          </a:xfrm>
          <a:prstGeom prst="rect">
            <a:avLst/>
          </a:prstGeom>
        </p:spPr>
      </p:pic>
      <p:pic>
        <p:nvPicPr>
          <p:cNvPr id="12" name="Immagin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66831" y="3931280"/>
            <a:ext cx="1862897" cy="1862897"/>
          </a:xfrm>
          <a:prstGeom prst="rect">
            <a:avLst/>
          </a:prstGeom>
        </p:spPr>
      </p:pic>
      <p:sp>
        <p:nvSpPr>
          <p:cNvPr id="13" name="CasellaDiTesto 12"/>
          <p:cNvSpPr txBox="1"/>
          <p:nvPr/>
        </p:nvSpPr>
        <p:spPr>
          <a:xfrm>
            <a:off x="587706" y="2828598"/>
            <a:ext cx="3490518" cy="523220"/>
          </a:xfrm>
          <a:prstGeom prst="rect">
            <a:avLst/>
          </a:prstGeom>
          <a:noFill/>
        </p:spPr>
        <p:txBody>
          <a:bodyPr wrap="square" rtlCol="0">
            <a:spAutoFit/>
          </a:bodyPr>
          <a:lstStyle/>
          <a:p>
            <a:r>
              <a:rPr lang="it-IT" sz="1400" dirty="0" smtClean="0"/>
              <a:t>REFERENTI: Prof.ssa Loredana Perla</a:t>
            </a:r>
          </a:p>
          <a:p>
            <a:r>
              <a:rPr lang="it-IT" sz="1400" dirty="0"/>
              <a:t> </a:t>
            </a:r>
            <a:r>
              <a:rPr lang="it-IT" sz="1400" dirty="0" smtClean="0"/>
              <a:t>                     Prof.ssa Laura Sara </a:t>
            </a:r>
            <a:r>
              <a:rPr lang="it-IT" sz="1400" dirty="0" err="1" smtClean="0"/>
              <a:t>Agrati</a:t>
            </a:r>
            <a:endParaRPr lang="it-IT" sz="1400" dirty="0"/>
          </a:p>
        </p:txBody>
      </p:sp>
      <p:sp>
        <p:nvSpPr>
          <p:cNvPr id="14" name="CasellaDiTesto 13"/>
          <p:cNvSpPr txBox="1"/>
          <p:nvPr/>
        </p:nvSpPr>
        <p:spPr>
          <a:xfrm>
            <a:off x="777240" y="5486400"/>
            <a:ext cx="3300984" cy="307777"/>
          </a:xfrm>
          <a:prstGeom prst="rect">
            <a:avLst/>
          </a:prstGeom>
          <a:noFill/>
        </p:spPr>
        <p:txBody>
          <a:bodyPr wrap="square" rtlCol="0">
            <a:spAutoFit/>
          </a:bodyPr>
          <a:lstStyle/>
          <a:p>
            <a:r>
              <a:rPr lang="it-IT" sz="1400" dirty="0" smtClean="0"/>
              <a:t>REFERENTE: Prof.ssa Maria Assunta </a:t>
            </a:r>
            <a:r>
              <a:rPr lang="it-IT" sz="1400" dirty="0" err="1" smtClean="0"/>
              <a:t>Corsini</a:t>
            </a:r>
            <a:endParaRPr lang="it-IT" sz="1400" dirty="0"/>
          </a:p>
        </p:txBody>
      </p:sp>
      <p:sp>
        <p:nvSpPr>
          <p:cNvPr id="15" name="CasellaDiTesto 14"/>
          <p:cNvSpPr txBox="1"/>
          <p:nvPr/>
        </p:nvSpPr>
        <p:spPr>
          <a:xfrm>
            <a:off x="4456920" y="3206777"/>
            <a:ext cx="2788919" cy="307777"/>
          </a:xfrm>
          <a:prstGeom prst="rect">
            <a:avLst/>
          </a:prstGeom>
          <a:noFill/>
        </p:spPr>
        <p:txBody>
          <a:bodyPr wrap="square" rtlCol="0">
            <a:spAutoFit/>
          </a:bodyPr>
          <a:lstStyle/>
          <a:p>
            <a:r>
              <a:rPr lang="it-IT" sz="1400" dirty="0" smtClean="0"/>
              <a:t>REFERENTE: Dott. Alessio </a:t>
            </a:r>
            <a:r>
              <a:rPr lang="it-IT" sz="1400" dirty="0" err="1" smtClean="0"/>
              <a:t>Perniola</a:t>
            </a:r>
            <a:endParaRPr lang="it-IT" sz="1400" dirty="0"/>
          </a:p>
        </p:txBody>
      </p:sp>
      <p:sp>
        <p:nvSpPr>
          <p:cNvPr id="16" name="CasellaDiTesto 15"/>
          <p:cNvSpPr txBox="1"/>
          <p:nvPr/>
        </p:nvSpPr>
        <p:spPr>
          <a:xfrm>
            <a:off x="4375804" y="6037385"/>
            <a:ext cx="3044952" cy="307777"/>
          </a:xfrm>
          <a:prstGeom prst="rect">
            <a:avLst/>
          </a:prstGeom>
          <a:noFill/>
        </p:spPr>
        <p:txBody>
          <a:bodyPr wrap="square" rtlCol="0">
            <a:spAutoFit/>
          </a:bodyPr>
          <a:lstStyle/>
          <a:p>
            <a:r>
              <a:rPr lang="it-IT" sz="1400" dirty="0" smtClean="0"/>
              <a:t>REFERENTE: Dott.ssa Cosimina D’Errico</a:t>
            </a:r>
            <a:endParaRPr lang="it-IT" sz="1400" dirty="0"/>
          </a:p>
        </p:txBody>
      </p:sp>
      <p:sp>
        <p:nvSpPr>
          <p:cNvPr id="17" name="CasellaDiTesto 16"/>
          <p:cNvSpPr txBox="1"/>
          <p:nvPr/>
        </p:nvSpPr>
        <p:spPr>
          <a:xfrm>
            <a:off x="8019254" y="2279767"/>
            <a:ext cx="3108960" cy="307777"/>
          </a:xfrm>
          <a:prstGeom prst="rect">
            <a:avLst/>
          </a:prstGeom>
          <a:noFill/>
        </p:spPr>
        <p:txBody>
          <a:bodyPr wrap="square" rtlCol="0">
            <a:spAutoFit/>
          </a:bodyPr>
          <a:lstStyle/>
          <a:p>
            <a:r>
              <a:rPr lang="it-IT" sz="1400" dirty="0" smtClean="0"/>
              <a:t>REFERENTE: Prof.ssa Luisa </a:t>
            </a:r>
            <a:r>
              <a:rPr lang="it-IT" sz="1400" dirty="0" err="1" smtClean="0"/>
              <a:t>Verdoscia</a:t>
            </a:r>
            <a:endParaRPr lang="it-IT" sz="1400" dirty="0"/>
          </a:p>
        </p:txBody>
      </p:sp>
      <p:sp>
        <p:nvSpPr>
          <p:cNvPr id="19" name="CasellaDiTesto 18"/>
          <p:cNvSpPr txBox="1"/>
          <p:nvPr/>
        </p:nvSpPr>
        <p:spPr>
          <a:xfrm>
            <a:off x="8188469" y="6117590"/>
            <a:ext cx="2889470" cy="307777"/>
          </a:xfrm>
          <a:prstGeom prst="rect">
            <a:avLst/>
          </a:prstGeom>
          <a:noFill/>
        </p:spPr>
        <p:txBody>
          <a:bodyPr wrap="square" rtlCol="0">
            <a:spAutoFit/>
          </a:bodyPr>
          <a:lstStyle/>
          <a:p>
            <a:r>
              <a:rPr lang="it-IT" sz="1400" dirty="0" smtClean="0"/>
              <a:t>REFERENTE: Dott. Giovanni Gallo</a:t>
            </a:r>
            <a:endParaRPr lang="it-IT" sz="1400" dirty="0"/>
          </a:p>
        </p:txBody>
      </p:sp>
    </p:spTree>
    <p:extLst>
      <p:ext uri="{BB962C8B-B14F-4D97-AF65-F5344CB8AC3E}">
        <p14:creationId xmlns:p14="http://schemas.microsoft.com/office/powerpoint/2010/main" val="343485592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3815539836"/>
              </p:ext>
            </p:extLst>
          </p:nvPr>
        </p:nvGraphicFramePr>
        <p:xfrm>
          <a:off x="233171" y="912427"/>
          <a:ext cx="11640313" cy="5563840"/>
        </p:xfrm>
        <a:graphic>
          <a:graphicData uri="http://schemas.openxmlformats.org/drawingml/2006/table">
            <a:tbl>
              <a:tblPr/>
              <a:tblGrid>
                <a:gridCol w="3204662">
                  <a:extLst>
                    <a:ext uri="{9D8B030D-6E8A-4147-A177-3AD203B41FA5}">
                      <a16:colId xmlns:a16="http://schemas.microsoft.com/office/drawing/2014/main" val="20000"/>
                    </a:ext>
                  </a:extLst>
                </a:gridCol>
                <a:gridCol w="2884603">
                  <a:extLst>
                    <a:ext uri="{9D8B030D-6E8A-4147-A177-3AD203B41FA5}">
                      <a16:colId xmlns:a16="http://schemas.microsoft.com/office/drawing/2014/main" val="20001"/>
                    </a:ext>
                  </a:extLst>
                </a:gridCol>
                <a:gridCol w="2813759">
                  <a:extLst>
                    <a:ext uri="{9D8B030D-6E8A-4147-A177-3AD203B41FA5}">
                      <a16:colId xmlns:a16="http://schemas.microsoft.com/office/drawing/2014/main" val="20002"/>
                    </a:ext>
                  </a:extLst>
                </a:gridCol>
                <a:gridCol w="2737289">
                  <a:extLst>
                    <a:ext uri="{9D8B030D-6E8A-4147-A177-3AD203B41FA5}">
                      <a16:colId xmlns:a16="http://schemas.microsoft.com/office/drawing/2014/main" val="20003"/>
                    </a:ext>
                  </a:extLst>
                </a:gridCol>
              </a:tblGrid>
              <a:tr h="235381">
                <a:tc>
                  <a:txBody>
                    <a:bodyPr/>
                    <a:lstStyle/>
                    <a:p>
                      <a:pPr algn="ctr" fontAlgn="ctr"/>
                      <a:r>
                        <a:rPr lang="it-IT" sz="1400" b="0" i="0" u="none" strike="noStrike" dirty="0">
                          <a:solidFill>
                            <a:srgbClr val="000000"/>
                          </a:solidFill>
                          <a:effectLst/>
                          <a:latin typeface="Garamond" panose="02020404030301010803" pitchFamily="18" charset="0"/>
                        </a:rPr>
                        <a:t>Intervento</a:t>
                      </a:r>
                    </a:p>
                  </a:txBody>
                  <a:tcPr marL="8313" marR="8313" marT="831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it-IT" sz="1400" b="0" i="0" u="none" strike="noStrike">
                          <a:solidFill>
                            <a:srgbClr val="000000"/>
                          </a:solidFill>
                          <a:effectLst/>
                          <a:latin typeface="Garamond" panose="02020404030301010803" pitchFamily="18" charset="0"/>
                        </a:rPr>
                        <a:t>Modalità di svolgimento</a:t>
                      </a:r>
                    </a:p>
                  </a:txBody>
                  <a:tcPr marL="8313" marR="8313" marT="831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it-IT" sz="1400" b="0" i="0" u="none" strike="noStrike">
                          <a:solidFill>
                            <a:srgbClr val="000000"/>
                          </a:solidFill>
                          <a:effectLst/>
                          <a:latin typeface="Garamond" panose="02020404030301010803" pitchFamily="18" charset="0"/>
                        </a:rPr>
                        <a:t>Soggetto responsabile</a:t>
                      </a:r>
                    </a:p>
                  </a:txBody>
                  <a:tcPr marL="8313" marR="8313" marT="831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it-IT" sz="1400" b="0" i="0" u="none" strike="noStrike">
                          <a:solidFill>
                            <a:srgbClr val="000000"/>
                          </a:solidFill>
                          <a:effectLst/>
                          <a:latin typeface="Garamond" panose="02020404030301010803" pitchFamily="18" charset="0"/>
                        </a:rPr>
                        <a:t>Luogo</a:t>
                      </a:r>
                    </a:p>
                  </a:txBody>
                  <a:tcPr marL="8313" marR="8313" marT="831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0"/>
                  </a:ext>
                </a:extLst>
              </a:tr>
              <a:tr h="1234047">
                <a:tc>
                  <a:txBody>
                    <a:bodyPr/>
                    <a:lstStyle/>
                    <a:p>
                      <a:pPr algn="l" fontAlgn="ctr"/>
                      <a:r>
                        <a:rPr lang="it-IT" sz="1400" b="0" i="0" u="none" strike="noStrike" dirty="0" smtClean="0">
                          <a:solidFill>
                            <a:srgbClr val="000000"/>
                          </a:solidFill>
                          <a:effectLst/>
                          <a:latin typeface="+mn-lt"/>
                        </a:rPr>
                        <a:t>FORMAZIONE</a:t>
                      </a:r>
                      <a:r>
                        <a:rPr lang="it-IT" sz="1400" b="0" i="0" u="none" strike="noStrike" baseline="0" dirty="0" smtClean="0">
                          <a:solidFill>
                            <a:srgbClr val="000000"/>
                          </a:solidFill>
                          <a:effectLst/>
                          <a:latin typeface="+mn-lt"/>
                        </a:rPr>
                        <a:t> AI FORMATORI</a:t>
                      </a:r>
                      <a:endParaRPr lang="it-IT" sz="1400" b="0" i="0" u="none" strike="noStrike" dirty="0">
                        <a:solidFill>
                          <a:srgbClr val="000000"/>
                        </a:solidFill>
                        <a:effectLst/>
                        <a:latin typeface="+mn-lt"/>
                      </a:endParaRPr>
                    </a:p>
                  </a:txBody>
                  <a:tcPr marL="8313" marR="8313" marT="831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85750" indent="-285750" algn="just" fontAlgn="ctr">
                        <a:buFont typeface="Arial" panose="020B0604020202020204" pitchFamily="34" charset="0"/>
                        <a:buChar char="•"/>
                      </a:pPr>
                      <a:r>
                        <a:rPr lang="it-IT" sz="1200" dirty="0" smtClean="0"/>
                        <a:t>SENSIBILIZZAZIONE ALLA NATALITÀ E SOSTEGNO ALLA GENITORIALITÀ</a:t>
                      </a:r>
                      <a:r>
                        <a:rPr lang="it-IT" sz="1200" b="0" i="0" u="none" strike="noStrike" dirty="0">
                          <a:solidFill>
                            <a:srgbClr val="000000"/>
                          </a:solidFill>
                          <a:effectLst/>
                          <a:latin typeface="Garamond" panose="02020404030301010803" pitchFamily="18" charset="0"/>
                        </a:rPr>
                        <a:t> </a:t>
                      </a:r>
                      <a:r>
                        <a:rPr lang="it-IT" sz="1200" b="0" i="0" u="none" strike="noStrike" dirty="0" smtClean="0">
                          <a:solidFill>
                            <a:srgbClr val="000000"/>
                          </a:solidFill>
                          <a:effectLst/>
                          <a:latin typeface="Garamond" panose="02020404030301010803" pitchFamily="18" charset="0"/>
                        </a:rPr>
                        <a:t>(a cura della dott.ssa </a:t>
                      </a:r>
                      <a:r>
                        <a:rPr lang="it-IT" sz="1200" b="0" i="0" u="none" strike="noStrike" dirty="0" err="1" smtClean="0">
                          <a:solidFill>
                            <a:srgbClr val="000000"/>
                          </a:solidFill>
                          <a:effectLst/>
                          <a:latin typeface="Garamond" panose="02020404030301010803" pitchFamily="18" charset="0"/>
                        </a:rPr>
                        <a:t>Carli</a:t>
                      </a:r>
                      <a:r>
                        <a:rPr lang="it-IT" sz="1200" b="0" i="0" u="none" strike="noStrike" dirty="0" smtClean="0">
                          <a:solidFill>
                            <a:srgbClr val="000000"/>
                          </a:solidFill>
                          <a:effectLst/>
                          <a:latin typeface="Garamond" panose="02020404030301010803" pitchFamily="18" charset="0"/>
                        </a:rPr>
                        <a:t>)</a:t>
                      </a:r>
                    </a:p>
                    <a:p>
                      <a:pPr marL="285750" indent="-285750" algn="just" fontAlgn="ctr">
                        <a:buFont typeface="Arial" panose="020B0604020202020204" pitchFamily="34" charset="0"/>
                        <a:buChar char="•"/>
                      </a:pPr>
                      <a:r>
                        <a:rPr lang="it-IT" sz="1200" dirty="0" smtClean="0"/>
                        <a:t>CONCILIAZIONE VITA-LAVORO (a cura della dott.ssa </a:t>
                      </a:r>
                      <a:r>
                        <a:rPr lang="it-IT" sz="1200" dirty="0" err="1" smtClean="0"/>
                        <a:t>Megli</a:t>
                      </a:r>
                      <a:r>
                        <a:rPr lang="it-IT" sz="1200" dirty="0" smtClean="0"/>
                        <a:t>)</a:t>
                      </a:r>
                      <a:endParaRPr lang="it-IT" sz="1200" b="0" i="0" u="none" strike="noStrike" dirty="0" smtClean="0">
                        <a:solidFill>
                          <a:srgbClr val="000000"/>
                        </a:solidFill>
                        <a:effectLst/>
                        <a:latin typeface="Garamond" panose="02020404030301010803" pitchFamily="18" charset="0"/>
                      </a:endParaRPr>
                    </a:p>
                    <a:p>
                      <a:pPr marL="285750" indent="-285750" algn="just" fontAlgn="ctr">
                        <a:buFont typeface="Arial" panose="020B0604020202020204" pitchFamily="34" charset="0"/>
                        <a:buChar char="•"/>
                      </a:pPr>
                      <a:r>
                        <a:rPr lang="it-IT" sz="1200" dirty="0" smtClean="0"/>
                        <a:t>POLITICHE REGIONALI E NAZIONALI DI SOSTEGNO ALLA GENITORIALITÀ</a:t>
                      </a:r>
                      <a:r>
                        <a:rPr lang="it-IT" sz="1200" baseline="0" dirty="0" smtClean="0"/>
                        <a:t> (a cura del dott. </a:t>
                      </a:r>
                      <a:r>
                        <a:rPr lang="it-IT" sz="1200" baseline="0" dirty="0" err="1" smtClean="0"/>
                        <a:t>Santandrea</a:t>
                      </a:r>
                      <a:r>
                        <a:rPr lang="it-IT" sz="1200" baseline="0" dirty="0" smtClean="0"/>
                        <a:t>)</a:t>
                      </a:r>
                      <a:endParaRPr lang="it-IT" sz="1200" b="0" i="0" u="none" strike="noStrike" dirty="0" smtClean="0">
                        <a:solidFill>
                          <a:srgbClr val="000000"/>
                        </a:solidFill>
                        <a:effectLst/>
                        <a:latin typeface="Garamond" panose="02020404030301010803" pitchFamily="18" charset="0"/>
                      </a:endParaRPr>
                    </a:p>
                  </a:txBody>
                  <a:tcPr marL="8313" marR="8313" marT="831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smtClean="0">
                          <a:solidFill>
                            <a:srgbClr val="000000"/>
                          </a:solidFill>
                          <a:effectLst/>
                          <a:latin typeface="Garamond" panose="02020404030301010803" pitchFamily="18" charset="0"/>
                        </a:rPr>
                        <a:t>FORUM PUGLIA</a:t>
                      </a:r>
                      <a:endParaRPr lang="it-IT" sz="1400" b="0" i="0" u="none" strike="noStrike" dirty="0">
                        <a:solidFill>
                          <a:srgbClr val="000000"/>
                        </a:solidFill>
                        <a:effectLst/>
                        <a:latin typeface="Garamond" panose="02020404030301010803" pitchFamily="18" charset="0"/>
                      </a:endParaRPr>
                    </a:p>
                  </a:txBody>
                  <a:tcPr marL="8313" marR="8313" marT="831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smtClean="0">
                          <a:solidFill>
                            <a:srgbClr val="000000"/>
                          </a:solidFill>
                          <a:effectLst/>
                          <a:latin typeface="Garamond" panose="02020404030301010803" pitchFamily="18" charset="0"/>
                        </a:rPr>
                        <a:t>Bari,</a:t>
                      </a:r>
                      <a:r>
                        <a:rPr lang="it-IT" sz="1400" b="0" i="0" u="none" strike="noStrike" baseline="0" dirty="0" smtClean="0">
                          <a:solidFill>
                            <a:srgbClr val="000000"/>
                          </a:solidFill>
                          <a:effectLst/>
                          <a:latin typeface="Garamond" panose="02020404030301010803" pitchFamily="18" charset="0"/>
                        </a:rPr>
                        <a:t> Brindisi, Taranto, Lecce, Foggia, BAT</a:t>
                      </a:r>
                      <a:r>
                        <a:rPr lang="it-IT" sz="1400" b="0" i="0" u="none" strike="noStrike" dirty="0" smtClean="0">
                          <a:solidFill>
                            <a:srgbClr val="000000"/>
                          </a:solidFill>
                          <a:effectLst/>
                          <a:latin typeface="Garamond" panose="02020404030301010803" pitchFamily="18" charset="0"/>
                        </a:rPr>
                        <a:t> </a:t>
                      </a:r>
                      <a:endParaRPr lang="it-IT" sz="1400" b="0" i="0" u="none" strike="noStrike" dirty="0">
                        <a:solidFill>
                          <a:srgbClr val="000000"/>
                        </a:solidFill>
                        <a:effectLst/>
                        <a:latin typeface="Garamond" panose="02020404030301010803" pitchFamily="18" charset="0"/>
                      </a:endParaRPr>
                    </a:p>
                  </a:txBody>
                  <a:tcPr marL="8313" marR="8313" marT="831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3817">
                <a:tc>
                  <a:txBody>
                    <a:bodyPr/>
                    <a:lstStyle/>
                    <a:p>
                      <a:pPr algn="l" fontAlgn="ctr"/>
                      <a:r>
                        <a:rPr lang="it-IT" sz="1400" b="0" dirty="0" smtClean="0"/>
                        <a:t>FORMAZIONE AI GENITORI SULLE TEMATICHE DELL’IDENTITÀ, DELL’AFFETTIVITÀ E DELLA SESSUALITÀ</a:t>
                      </a:r>
                      <a:endParaRPr lang="it-IT" sz="1400" b="0" i="0" u="none" strike="noStrike" dirty="0">
                        <a:solidFill>
                          <a:srgbClr val="000000"/>
                        </a:solidFill>
                        <a:effectLst/>
                        <a:latin typeface="Garamond" panose="02020404030301010803" pitchFamily="18" charset="0"/>
                      </a:endParaRPr>
                    </a:p>
                  </a:txBody>
                  <a:tcPr marL="8313" marR="8313" marT="831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dirty="0" smtClean="0">
                          <a:solidFill>
                            <a:schemeClr val="tx1"/>
                          </a:solidFill>
                        </a:rPr>
                        <a:t>Ciclo di 4 incontri </a:t>
                      </a:r>
                      <a:r>
                        <a:rPr lang="it-IT" sz="1400" b="0" i="0" u="none" strike="noStrike" dirty="0">
                          <a:solidFill>
                            <a:schemeClr val="tx1"/>
                          </a:solidFill>
                          <a:effectLst/>
                          <a:latin typeface="Garamond" panose="02020404030301010803" pitchFamily="18" charset="0"/>
                        </a:rPr>
                        <a:t> </a:t>
                      </a:r>
                      <a:r>
                        <a:rPr lang="it-IT" sz="1400" b="0" i="0" u="none" strike="noStrike" dirty="0" smtClean="0">
                          <a:solidFill>
                            <a:schemeClr val="tx1"/>
                          </a:solidFill>
                          <a:effectLst/>
                          <a:latin typeface="Garamond" panose="02020404030301010803" pitchFamily="18" charset="0"/>
                        </a:rPr>
                        <a:t>(a cura della dott.ssa </a:t>
                      </a:r>
                      <a:r>
                        <a:rPr lang="it-IT" sz="1400" b="0" i="0" u="none" strike="noStrike" dirty="0" err="1" smtClean="0">
                          <a:solidFill>
                            <a:schemeClr val="tx1"/>
                          </a:solidFill>
                          <a:effectLst/>
                          <a:latin typeface="Garamond" panose="02020404030301010803" pitchFamily="18" charset="0"/>
                        </a:rPr>
                        <a:t>Carli</a:t>
                      </a:r>
                      <a:r>
                        <a:rPr lang="it-IT" sz="1400" b="0" i="0" u="none" strike="noStrike" dirty="0" smtClean="0">
                          <a:solidFill>
                            <a:schemeClr val="tx1"/>
                          </a:solidFill>
                          <a:effectLst/>
                          <a:latin typeface="Garamond" panose="02020404030301010803" pitchFamily="18" charset="0"/>
                        </a:rPr>
                        <a:t> e della prof.ssa Altieri)</a:t>
                      </a:r>
                      <a:endParaRPr lang="it-IT" sz="1400" b="0" i="0" u="none" strike="noStrike" dirty="0">
                        <a:solidFill>
                          <a:schemeClr val="tx1"/>
                        </a:solidFill>
                        <a:effectLst/>
                        <a:latin typeface="Garamond" panose="02020404030301010803" pitchFamily="18" charset="0"/>
                      </a:endParaRP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effectLst/>
                          <a:latin typeface="Garamond" panose="02020404030301010803" pitchFamily="18" charset="0"/>
                        </a:rPr>
                        <a:t> </a:t>
                      </a:r>
                      <a:r>
                        <a:rPr lang="it-IT" sz="1400" b="0" i="0" u="none" strike="noStrike" dirty="0" smtClean="0">
                          <a:solidFill>
                            <a:srgbClr val="000000"/>
                          </a:solidFill>
                          <a:effectLst/>
                          <a:latin typeface="Garamond" panose="02020404030301010803" pitchFamily="18" charset="0"/>
                        </a:rPr>
                        <a:t>FORUM PUGLIA</a:t>
                      </a:r>
                      <a:endParaRPr lang="it-IT" sz="1400" b="0" i="0" u="none" strike="noStrike" dirty="0">
                        <a:solidFill>
                          <a:srgbClr val="000000"/>
                        </a:solidFill>
                        <a:effectLst/>
                        <a:latin typeface="Garamond" panose="02020404030301010803" pitchFamily="18" charset="0"/>
                      </a:endParaRP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smtClean="0">
                          <a:solidFill>
                            <a:srgbClr val="000000"/>
                          </a:solidFill>
                          <a:effectLst/>
                          <a:latin typeface="Garamond" panose="02020404030301010803" pitchFamily="18" charset="0"/>
                        </a:rPr>
                        <a:t>5 scuole di</a:t>
                      </a:r>
                      <a:r>
                        <a:rPr lang="it-IT" sz="1400" b="0" i="0" u="none" strike="noStrike" baseline="0" dirty="0" smtClean="0">
                          <a:solidFill>
                            <a:srgbClr val="000000"/>
                          </a:solidFill>
                          <a:effectLst/>
                          <a:latin typeface="Garamond" panose="02020404030301010803" pitchFamily="18" charset="0"/>
                        </a:rPr>
                        <a:t> Bari e provincia</a:t>
                      </a:r>
                      <a:endParaRPr lang="it-IT" sz="1400" b="0" i="0" u="none" strike="noStrike" dirty="0">
                        <a:solidFill>
                          <a:srgbClr val="000000"/>
                        </a:solidFill>
                        <a:effectLst/>
                        <a:latin typeface="Garamond" panose="02020404030301010803" pitchFamily="18" charset="0"/>
                      </a:endParaRPr>
                    </a:p>
                  </a:txBody>
                  <a:tcPr marL="8313" marR="8313" marT="831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00223">
                <a:tc>
                  <a:txBody>
                    <a:bodyPr/>
                    <a:lstStyle/>
                    <a:p>
                      <a:pPr algn="l" fontAlgn="ctr"/>
                      <a:r>
                        <a:rPr lang="it-IT" sz="1400" b="0" dirty="0" smtClean="0"/>
                        <a:t>VALUTAZIONE E ANALISI DEI RISULTATI</a:t>
                      </a:r>
                      <a:endParaRPr lang="it-IT" sz="1400" b="0" i="0" u="none" strike="noStrike" dirty="0">
                        <a:solidFill>
                          <a:srgbClr val="000000"/>
                        </a:solidFill>
                        <a:effectLst/>
                        <a:latin typeface="Garamond" panose="02020404030301010803" pitchFamily="18" charset="0"/>
                      </a:endParaRPr>
                    </a:p>
                  </a:txBody>
                  <a:tcPr marL="8313" marR="8313" marT="831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smtClean="0">
                          <a:solidFill>
                            <a:srgbClr val="000000"/>
                          </a:solidFill>
                          <a:effectLst/>
                          <a:latin typeface="Garamond" panose="02020404030301010803" pitchFamily="18" charset="0"/>
                        </a:rPr>
                        <a:t>A cura della Prof.ssa Perla</a:t>
                      </a:r>
                      <a:r>
                        <a:rPr lang="it-IT" sz="1400" b="0" i="0" u="none" strike="noStrike" baseline="0" dirty="0" smtClean="0">
                          <a:solidFill>
                            <a:srgbClr val="000000"/>
                          </a:solidFill>
                          <a:effectLst/>
                          <a:latin typeface="Garamond" panose="02020404030301010803" pitchFamily="18" charset="0"/>
                        </a:rPr>
                        <a:t> e della Prof.ssa </a:t>
                      </a:r>
                      <a:r>
                        <a:rPr lang="it-IT" sz="1400" b="0" i="0" u="none" strike="noStrike" baseline="0" dirty="0" err="1" smtClean="0">
                          <a:solidFill>
                            <a:srgbClr val="000000"/>
                          </a:solidFill>
                          <a:effectLst/>
                          <a:latin typeface="Garamond" panose="02020404030301010803" pitchFamily="18" charset="0"/>
                        </a:rPr>
                        <a:t>Agrati</a:t>
                      </a:r>
                      <a:endParaRPr lang="it-IT" sz="1400" b="0" i="0" u="none" strike="noStrike" baseline="0" dirty="0" smtClean="0">
                        <a:solidFill>
                          <a:srgbClr val="000000"/>
                        </a:solidFill>
                        <a:effectLst/>
                        <a:latin typeface="Garamond" panose="02020404030301010803" pitchFamily="18"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t-IT" sz="1400" b="1" dirty="0" smtClean="0">
                          <a:solidFill>
                            <a:schemeClr val="tx1">
                              <a:lumMod val="65000"/>
                              <a:lumOff val="35000"/>
                            </a:schemeClr>
                          </a:solidFill>
                        </a:rPr>
                        <a:t>Si prevede, specificamente, un sistema di valutazione partecipata della qualità e dell’efficacia dell’idea progettuale, dell’intero processo formativo proposto e della sua sostenibilità e trasferibilità ad altri contesti. La metodologia è mista e prevede strumenti di raccolta/analisi dei dati qualitativi e quantitativi, fra cui: questionari, interviste, focus </a:t>
                      </a:r>
                      <a:r>
                        <a:rPr lang="it-IT" sz="1400" b="1" dirty="0" err="1" smtClean="0">
                          <a:solidFill>
                            <a:schemeClr val="tx1">
                              <a:lumMod val="65000"/>
                              <a:lumOff val="35000"/>
                            </a:schemeClr>
                          </a:solidFill>
                        </a:rPr>
                        <a:t>group</a:t>
                      </a:r>
                      <a:r>
                        <a:rPr lang="it-IT" sz="1400" b="1" dirty="0" smtClean="0">
                          <a:solidFill>
                            <a:schemeClr val="tx1">
                              <a:lumMod val="65000"/>
                              <a:lumOff val="35000"/>
                            </a:schemeClr>
                          </a:solidFill>
                        </a:rPr>
                        <a:t>, riflessione clinica, scritture, che avranno indicatori specifici, calibrati sulla diversità delle azioni proposte.</a:t>
                      </a: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effectLst/>
                          <a:latin typeface="Garamond" panose="02020404030301010803" pitchFamily="18" charset="0"/>
                        </a:rPr>
                        <a:t> </a:t>
                      </a:r>
                      <a:r>
                        <a:rPr lang="it-IT" sz="1400" b="0" i="0" u="none" strike="noStrike" dirty="0" smtClean="0">
                          <a:solidFill>
                            <a:srgbClr val="000000"/>
                          </a:solidFill>
                          <a:effectLst/>
                          <a:latin typeface="Garamond" panose="02020404030301010803" pitchFamily="18" charset="0"/>
                        </a:rPr>
                        <a:t>UNIVERSITA’ DEGLI STUDI DI</a:t>
                      </a:r>
                      <a:r>
                        <a:rPr lang="it-IT" sz="1400" b="0" i="0" u="none" strike="noStrike" baseline="0" dirty="0" smtClean="0">
                          <a:solidFill>
                            <a:srgbClr val="000000"/>
                          </a:solidFill>
                          <a:effectLst/>
                          <a:latin typeface="Garamond" panose="02020404030301010803" pitchFamily="18" charset="0"/>
                        </a:rPr>
                        <a:t> BARI – DIP. </a:t>
                      </a:r>
                      <a:r>
                        <a:rPr lang="it-IT" sz="1400" b="0" i="0" u="none" strike="noStrike" baseline="0" dirty="0" err="1" smtClean="0">
                          <a:solidFill>
                            <a:srgbClr val="000000"/>
                          </a:solidFill>
                          <a:effectLst/>
                          <a:latin typeface="Garamond" panose="02020404030301010803" pitchFamily="18" charset="0"/>
                        </a:rPr>
                        <a:t>For.Psi.Com</a:t>
                      </a:r>
                      <a:r>
                        <a:rPr lang="it-IT" sz="1400" b="0" i="0" u="none" strike="noStrike" baseline="0" dirty="0" smtClean="0">
                          <a:solidFill>
                            <a:srgbClr val="000000"/>
                          </a:solidFill>
                          <a:effectLst/>
                          <a:latin typeface="Garamond" panose="02020404030301010803" pitchFamily="18" charset="0"/>
                        </a:rPr>
                        <a:t>.</a:t>
                      </a:r>
                      <a:endParaRPr lang="it-IT" sz="1400" b="0" i="0" u="none" strike="noStrike" dirty="0">
                        <a:solidFill>
                          <a:srgbClr val="000000"/>
                        </a:solidFill>
                        <a:effectLst/>
                        <a:latin typeface="Garamond" panose="02020404030301010803" pitchFamily="18" charset="0"/>
                      </a:endParaRP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smtClean="0">
                          <a:solidFill>
                            <a:srgbClr val="000000"/>
                          </a:solidFill>
                          <a:effectLst/>
                          <a:latin typeface="Garamond" panose="02020404030301010803" pitchFamily="18" charset="0"/>
                        </a:rPr>
                        <a:t>Su tutte le azioni del progetto</a:t>
                      </a:r>
                    </a:p>
                    <a:p>
                      <a:pPr marL="0" indent="0" algn="ctr">
                        <a:buNone/>
                      </a:pPr>
                      <a:endParaRPr lang="it-IT" sz="1400" b="1" dirty="0" smtClean="0">
                        <a:solidFill>
                          <a:schemeClr val="tx1">
                            <a:lumMod val="65000"/>
                            <a:lumOff val="35000"/>
                          </a:schemeClr>
                        </a:solidFill>
                      </a:endParaRPr>
                    </a:p>
                  </a:txBody>
                  <a:tcPr marL="8313" marR="8313" marT="831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itolo 4"/>
          <p:cNvSpPr>
            <a:spLocks noGrp="1"/>
          </p:cNvSpPr>
          <p:nvPr>
            <p:ph type="title"/>
          </p:nvPr>
        </p:nvSpPr>
        <p:spPr>
          <a:xfrm>
            <a:off x="3061291" y="91824"/>
            <a:ext cx="5984074" cy="701731"/>
          </a:xfrm>
          <a:prstGeom prst="rect">
            <a:avLst/>
          </a:prstGeom>
          <a:solidFill>
            <a:schemeClr val="accent4">
              <a:lumMod val="20000"/>
              <a:lumOff val="80000"/>
            </a:schemeClr>
          </a:solidFill>
        </p:spPr>
        <p:txBody>
          <a:bodyPr wrap="none" lIns="91440" tIns="45720" rIns="91440" bIns="45720">
            <a:spAutoFit/>
          </a:bodyPr>
          <a:lstStyle/>
          <a:p>
            <a:pPr algn="ctr"/>
            <a:r>
              <a:rPr lang="it-IT" b="1" cap="none" spc="0" dirty="0" smtClean="0">
                <a:ln w="12700">
                  <a:solidFill>
                    <a:schemeClr val="accent3">
                      <a:lumMod val="50000"/>
                    </a:schemeClr>
                  </a:solidFill>
                  <a:prstDash val="solid"/>
                </a:ln>
                <a:solidFill>
                  <a:srgbClr val="0070C0"/>
                </a:solidFill>
                <a:effectLst>
                  <a:innerShdw blurRad="177800">
                    <a:schemeClr val="accent3">
                      <a:lumMod val="50000"/>
                    </a:schemeClr>
                  </a:innerShdw>
                </a:effectLst>
              </a:rPr>
              <a:t>LE AZIONI PROGETTUALI…</a:t>
            </a:r>
            <a:endParaRPr lang="it-IT" b="1" cap="none" spc="0" dirty="0">
              <a:ln w="12700">
                <a:solidFill>
                  <a:schemeClr val="accent3">
                    <a:lumMod val="50000"/>
                  </a:schemeClr>
                </a:solidFill>
                <a:prstDash val="solid"/>
              </a:ln>
              <a:solidFill>
                <a:srgbClr val="0070C0"/>
              </a:solidFill>
              <a:effectLst>
                <a:innerShdw blurRad="177800">
                  <a:schemeClr val="accent3">
                    <a:lumMod val="50000"/>
                  </a:schemeClr>
                </a:innerShdw>
              </a:effectLst>
            </a:endParaRPr>
          </a:p>
        </p:txBody>
      </p:sp>
    </p:spTree>
    <p:extLst>
      <p:ext uri="{BB962C8B-B14F-4D97-AF65-F5344CB8AC3E}">
        <p14:creationId xmlns:p14="http://schemas.microsoft.com/office/powerpoint/2010/main" val="59478436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1012540864"/>
              </p:ext>
            </p:extLst>
          </p:nvPr>
        </p:nvGraphicFramePr>
        <p:xfrm>
          <a:off x="649224" y="1106424"/>
          <a:ext cx="10572682" cy="5238281"/>
        </p:xfrm>
        <a:graphic>
          <a:graphicData uri="http://schemas.openxmlformats.org/drawingml/2006/table">
            <a:tbl>
              <a:tblPr/>
              <a:tblGrid>
                <a:gridCol w="2943843">
                  <a:extLst>
                    <a:ext uri="{9D8B030D-6E8A-4147-A177-3AD203B41FA5}">
                      <a16:colId xmlns:a16="http://schemas.microsoft.com/office/drawing/2014/main" val="20000"/>
                    </a:ext>
                  </a:extLst>
                </a:gridCol>
                <a:gridCol w="2581186">
                  <a:extLst>
                    <a:ext uri="{9D8B030D-6E8A-4147-A177-3AD203B41FA5}">
                      <a16:colId xmlns:a16="http://schemas.microsoft.com/office/drawing/2014/main" val="20001"/>
                    </a:ext>
                  </a:extLst>
                </a:gridCol>
                <a:gridCol w="2810625">
                  <a:extLst>
                    <a:ext uri="{9D8B030D-6E8A-4147-A177-3AD203B41FA5}">
                      <a16:colId xmlns:a16="http://schemas.microsoft.com/office/drawing/2014/main" val="20002"/>
                    </a:ext>
                  </a:extLst>
                </a:gridCol>
                <a:gridCol w="2237028">
                  <a:extLst>
                    <a:ext uri="{9D8B030D-6E8A-4147-A177-3AD203B41FA5}">
                      <a16:colId xmlns:a16="http://schemas.microsoft.com/office/drawing/2014/main" val="20003"/>
                    </a:ext>
                  </a:extLst>
                </a:gridCol>
              </a:tblGrid>
              <a:tr h="724469">
                <a:tc>
                  <a:txBody>
                    <a:bodyPr/>
                    <a:lstStyle/>
                    <a:p>
                      <a:pPr algn="ctr" fontAlgn="ctr"/>
                      <a:r>
                        <a:rPr lang="it-IT" sz="1400" b="0" i="0" u="none" strike="noStrike" dirty="0">
                          <a:solidFill>
                            <a:srgbClr val="000000"/>
                          </a:solidFill>
                          <a:effectLst/>
                          <a:latin typeface="Garamond" panose="02020404030301010803" pitchFamily="18" charset="0"/>
                        </a:rPr>
                        <a:t>Intervento</a:t>
                      </a:r>
                    </a:p>
                  </a:txBody>
                  <a:tcPr marL="8313" marR="8313" marT="831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it-IT" sz="1400" b="0" i="0" u="none" strike="noStrike">
                          <a:solidFill>
                            <a:srgbClr val="000000"/>
                          </a:solidFill>
                          <a:effectLst/>
                          <a:latin typeface="Garamond" panose="02020404030301010803" pitchFamily="18" charset="0"/>
                        </a:rPr>
                        <a:t>Modalità di svolgimento</a:t>
                      </a:r>
                    </a:p>
                  </a:txBody>
                  <a:tcPr marL="8313" marR="8313" marT="831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it-IT" sz="1400" b="0" i="0" u="none" strike="noStrike" dirty="0">
                          <a:solidFill>
                            <a:srgbClr val="000000"/>
                          </a:solidFill>
                          <a:effectLst/>
                          <a:latin typeface="Garamond" panose="02020404030301010803" pitchFamily="18" charset="0"/>
                        </a:rPr>
                        <a:t>Soggetto responsabile</a:t>
                      </a:r>
                    </a:p>
                  </a:txBody>
                  <a:tcPr marL="8313" marR="8313" marT="831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it-IT" sz="1400" b="0" i="0" u="none" strike="noStrike">
                          <a:solidFill>
                            <a:srgbClr val="000000"/>
                          </a:solidFill>
                          <a:effectLst/>
                          <a:latin typeface="Garamond" panose="02020404030301010803" pitchFamily="18" charset="0"/>
                        </a:rPr>
                        <a:t>Luogo</a:t>
                      </a:r>
                    </a:p>
                  </a:txBody>
                  <a:tcPr marL="8313" marR="8313" marT="831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0"/>
                  </a:ext>
                </a:extLst>
              </a:tr>
              <a:tr h="793821">
                <a:tc>
                  <a:txBody>
                    <a:bodyPr/>
                    <a:lstStyle/>
                    <a:p>
                      <a:pPr algn="l" fontAlgn="ctr"/>
                      <a:r>
                        <a:rPr lang="it-IT" sz="1400" b="0" dirty="0" smtClean="0"/>
                        <a:t>FAMILY IN-FORM</a:t>
                      </a:r>
                      <a:endParaRPr lang="it-IT" sz="1400" b="0" i="0" u="none" strike="noStrike" dirty="0">
                        <a:solidFill>
                          <a:srgbClr val="000000"/>
                        </a:solidFill>
                        <a:effectLst/>
                        <a:latin typeface="Garamond" panose="02020404030301010803" pitchFamily="18" charset="0"/>
                      </a:endParaRPr>
                    </a:p>
                  </a:txBody>
                  <a:tcPr marL="8313" marR="8313" marT="831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400" dirty="0" smtClean="0"/>
                        <a:t>percorso ricreativo-formativo per sensibilizzazione famiglie</a:t>
                      </a:r>
                      <a:endParaRPr lang="it-IT" sz="1400" b="0" i="0" u="none" strike="noStrike" dirty="0" smtClean="0">
                        <a:solidFill>
                          <a:srgbClr val="000000"/>
                        </a:solidFill>
                        <a:effectLst/>
                        <a:latin typeface="Garamond" panose="02020404030301010803" pitchFamily="18" charset="0"/>
                      </a:endParaRPr>
                    </a:p>
                    <a:p>
                      <a:pPr algn="ctr" fontAlgn="ctr"/>
                      <a:r>
                        <a:rPr lang="it-IT" sz="1400" b="0" i="0" u="none" strike="noStrike" dirty="0">
                          <a:solidFill>
                            <a:srgbClr val="000000"/>
                          </a:solidFill>
                          <a:effectLst/>
                          <a:latin typeface="Garamond" panose="02020404030301010803" pitchFamily="18" charset="0"/>
                        </a:rPr>
                        <a:t> </a:t>
                      </a:r>
                    </a:p>
                  </a:txBody>
                  <a:tcPr marL="8313" marR="8313" marT="831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err="1" smtClean="0">
                          <a:solidFill>
                            <a:srgbClr val="000000"/>
                          </a:solidFill>
                          <a:effectLst/>
                          <a:latin typeface="Garamond" panose="02020404030301010803" pitchFamily="18" charset="0"/>
                        </a:rPr>
                        <a:t>Ass</a:t>
                      </a:r>
                      <a:r>
                        <a:rPr lang="it-IT" sz="1400" b="0" i="0" u="none" strike="noStrike" dirty="0" smtClean="0">
                          <a:solidFill>
                            <a:srgbClr val="000000"/>
                          </a:solidFill>
                          <a:effectLst/>
                          <a:latin typeface="Garamond" panose="02020404030301010803" pitchFamily="18" charset="0"/>
                        </a:rPr>
                        <a:t>. Cooperatori Salesiani</a:t>
                      </a:r>
                      <a:endParaRPr lang="it-IT" sz="1400" b="0" i="0" u="none" strike="noStrike" dirty="0">
                        <a:solidFill>
                          <a:srgbClr val="000000"/>
                        </a:solidFill>
                        <a:effectLst/>
                        <a:latin typeface="Garamond" panose="02020404030301010803" pitchFamily="18" charset="0"/>
                      </a:endParaRPr>
                    </a:p>
                  </a:txBody>
                  <a:tcPr marL="8313" marR="8313" marT="831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400" b="0" i="0" u="none" strike="noStrike" dirty="0">
                          <a:solidFill>
                            <a:srgbClr val="000000"/>
                          </a:solidFill>
                          <a:effectLst/>
                          <a:latin typeface="Garamond" panose="02020404030301010803" pitchFamily="18" charset="0"/>
                        </a:rPr>
                        <a:t> </a:t>
                      </a:r>
                      <a:r>
                        <a:rPr lang="it-IT" sz="1400" b="0" dirty="0" smtClean="0">
                          <a:solidFill>
                            <a:schemeClr val="tx1"/>
                          </a:solidFill>
                        </a:rPr>
                        <a:t>Foggia, Cerignola, San Severo, Bari, Molfetta, Ruvo, Santeramo, Andria, Taranto, Manduria, Martina Franca, Brindisi, Cisternino, Lecce, Corigliano d'Otranto</a:t>
                      </a:r>
                    </a:p>
                  </a:txBody>
                  <a:tcPr marL="8313" marR="8313" marT="831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69758">
                <a:tc>
                  <a:txBody>
                    <a:bodyPr/>
                    <a:lstStyle/>
                    <a:p>
                      <a:pPr algn="l" fontAlgn="ctr"/>
                      <a:r>
                        <a:rPr lang="it-IT" sz="1400" b="0" dirty="0" smtClean="0"/>
                        <a:t>AGORA’ DI CONFRONTO, ELABORAZIONE PATTO DI CORRESPONSABILITA’, CONFRONTO SU CONTRATTO PEDAGOGICO, SOTTOSCRIZIONE DEL PATTO PEDAGOGICO</a:t>
                      </a:r>
                      <a:endParaRPr lang="it-IT" sz="1400" b="0" i="0" u="none" strike="noStrike" dirty="0">
                        <a:solidFill>
                          <a:srgbClr val="000000"/>
                        </a:solidFill>
                        <a:effectLst/>
                        <a:latin typeface="Garamond" panose="02020404030301010803" pitchFamily="18" charset="0"/>
                      </a:endParaRPr>
                    </a:p>
                  </a:txBody>
                  <a:tcPr marL="8313" marR="8313" marT="831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dirty="0" smtClean="0"/>
                        <a:t>elaborazione di un contratto pedagogico scuola-famiglia</a:t>
                      </a:r>
                      <a:endParaRPr lang="it-IT" sz="1400" b="0" i="0" u="none" strike="noStrike" dirty="0">
                        <a:solidFill>
                          <a:srgbClr val="000000"/>
                        </a:solidFill>
                        <a:effectLst/>
                        <a:latin typeface="Garamond" panose="02020404030301010803" pitchFamily="18" charset="0"/>
                      </a:endParaRP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smtClean="0">
                          <a:solidFill>
                            <a:srgbClr val="000000"/>
                          </a:solidFill>
                          <a:effectLst/>
                          <a:latin typeface="Garamond" panose="02020404030301010803" pitchFamily="18" charset="0"/>
                        </a:rPr>
                        <a:t>UCIIM </a:t>
                      </a:r>
                      <a:r>
                        <a:rPr lang="it-IT" sz="1400" b="0" i="0" u="none" strike="noStrike" dirty="0">
                          <a:solidFill>
                            <a:srgbClr val="000000"/>
                          </a:solidFill>
                          <a:effectLst/>
                          <a:latin typeface="Garamond" panose="02020404030301010803" pitchFamily="18" charset="0"/>
                        </a:rPr>
                        <a:t>Puglia</a:t>
                      </a: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ctr">
                        <a:buNone/>
                      </a:pPr>
                      <a:r>
                        <a:rPr lang="it-IT" sz="1400" b="0" dirty="0" smtClean="0">
                          <a:solidFill>
                            <a:schemeClr val="tx1"/>
                          </a:solidFill>
                        </a:rPr>
                        <a:t>Le scuole in cui sarà svolta l’azione sono ubicate nelle seguenti città:</a:t>
                      </a:r>
                    </a:p>
                    <a:p>
                      <a:pPr marL="0" indent="0" algn="ctr">
                        <a:buNone/>
                      </a:pPr>
                      <a:r>
                        <a:rPr lang="it-IT" sz="1400" b="0" dirty="0" smtClean="0">
                          <a:solidFill>
                            <a:schemeClr val="tx1"/>
                          </a:solidFill>
                        </a:rPr>
                        <a:t>Modugno, Martina Franca, Lecce, Candela, Foggia, Bari</a:t>
                      </a:r>
                    </a:p>
                  </a:txBody>
                  <a:tcPr marL="8313" marR="8313" marT="831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15041">
                <a:tc>
                  <a:txBody>
                    <a:bodyPr/>
                    <a:lstStyle/>
                    <a:p>
                      <a:pPr algn="l" fontAlgn="ctr"/>
                      <a:r>
                        <a:rPr lang="it-IT" sz="1400" b="0" dirty="0" smtClean="0"/>
                        <a:t>LA RELAZIONE EDUCATIVA E AFFETTIVITA’ E SESSUALITA’ IN ORATORIO</a:t>
                      </a:r>
                      <a:endParaRPr lang="it-IT" sz="1400" b="0" i="0" u="none" strike="noStrike" dirty="0">
                        <a:solidFill>
                          <a:srgbClr val="000000"/>
                        </a:solidFill>
                        <a:effectLst/>
                        <a:latin typeface="Garamond" panose="02020404030301010803" pitchFamily="18" charset="0"/>
                      </a:endParaRPr>
                    </a:p>
                  </a:txBody>
                  <a:tcPr marL="8313" marR="8313" marT="831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effectLst/>
                          <a:latin typeface="Garamond" panose="02020404030301010803" pitchFamily="18" charset="0"/>
                        </a:rPr>
                        <a:t> </a:t>
                      </a:r>
                      <a:r>
                        <a:rPr lang="it-IT" sz="1400" b="0" i="0" u="none" strike="noStrike" dirty="0" smtClean="0">
                          <a:solidFill>
                            <a:srgbClr val="000000"/>
                          </a:solidFill>
                          <a:effectLst/>
                          <a:latin typeface="Garamond" panose="02020404030301010803" pitchFamily="18" charset="0"/>
                        </a:rPr>
                        <a:t>3 incontri di formazione</a:t>
                      </a:r>
                      <a:endParaRPr lang="it-IT" sz="1400" b="0" i="0" u="none" strike="noStrike" dirty="0">
                        <a:solidFill>
                          <a:srgbClr val="000000"/>
                        </a:solidFill>
                        <a:effectLst/>
                        <a:latin typeface="Garamond" panose="02020404030301010803" pitchFamily="18" charset="0"/>
                      </a:endParaRP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smtClean="0">
                          <a:solidFill>
                            <a:srgbClr val="000000"/>
                          </a:solidFill>
                          <a:effectLst/>
                          <a:latin typeface="Garamond" panose="02020404030301010803" pitchFamily="18" charset="0"/>
                        </a:rPr>
                        <a:t>ANSPI Puglia</a:t>
                      </a:r>
                      <a:endParaRPr lang="it-IT" sz="1400" b="0" i="0" u="none" strike="noStrike" dirty="0">
                        <a:solidFill>
                          <a:srgbClr val="000000"/>
                        </a:solidFill>
                        <a:effectLst/>
                        <a:latin typeface="Garamond" panose="02020404030301010803" pitchFamily="18" charset="0"/>
                      </a:endParaRP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400" b="0" dirty="0" smtClean="0">
                          <a:solidFill>
                            <a:schemeClr val="tx1"/>
                          </a:solidFill>
                        </a:rPr>
                        <a:t>LE CITTA’ COINVOLTE SARANNO: Merine, Monopoli, Andria, Casarano, Toritto, Barletta, Santeramo, Gallipoli </a:t>
                      </a:r>
                      <a:r>
                        <a:rPr lang="it-IT" sz="1400" b="0" dirty="0" err="1" smtClean="0">
                          <a:solidFill>
                            <a:schemeClr val="tx1"/>
                          </a:solidFill>
                        </a:rPr>
                        <a:t>Ortanova</a:t>
                      </a:r>
                      <a:endParaRPr lang="it-IT" sz="1400" b="0" dirty="0" smtClean="0">
                        <a:solidFill>
                          <a:schemeClr val="tx1"/>
                        </a:solidFill>
                      </a:endParaRPr>
                    </a:p>
                  </a:txBody>
                  <a:tcPr marL="8313" marR="8313" marT="831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39771">
                <a:tc>
                  <a:txBody>
                    <a:bodyPr/>
                    <a:lstStyle/>
                    <a:p>
                      <a:pPr algn="l" fontAlgn="ctr"/>
                      <a:r>
                        <a:rPr lang="it-IT" sz="1400" b="0" dirty="0" smtClean="0">
                          <a:solidFill>
                            <a:schemeClr val="tx1"/>
                          </a:solidFill>
                        </a:rPr>
                        <a:t>LA RESPONSABILITA’ CONIUGALE E GENITORIALE</a:t>
                      </a:r>
                      <a:endParaRPr lang="it-IT" sz="1400" b="0" i="0" u="none" strike="noStrike" dirty="0">
                        <a:solidFill>
                          <a:srgbClr val="000000"/>
                        </a:solidFill>
                        <a:effectLst/>
                        <a:latin typeface="Garamond" panose="02020404030301010803" pitchFamily="18" charset="0"/>
                      </a:endParaRPr>
                    </a:p>
                  </a:txBody>
                  <a:tcPr marL="8313" marR="8313" marT="831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smtClean="0">
                          <a:solidFill>
                            <a:srgbClr val="000000"/>
                          </a:solidFill>
                          <a:effectLst/>
                          <a:latin typeface="Garamond" panose="02020404030301010803" pitchFamily="18" charset="0"/>
                        </a:rPr>
                        <a:t>Rafforzare la coesione sociale</a:t>
                      </a:r>
                      <a:endParaRPr lang="it-IT" sz="1400" b="0" i="0" u="none" strike="noStrike" dirty="0">
                        <a:solidFill>
                          <a:srgbClr val="000000"/>
                        </a:solidFill>
                        <a:effectLst/>
                        <a:latin typeface="Garamond" panose="02020404030301010803" pitchFamily="18" charset="0"/>
                      </a:endParaRP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400" dirty="0" smtClean="0">
                          <a:solidFill>
                            <a:schemeClr val="tx1"/>
                          </a:solidFill>
                        </a:rPr>
                        <a:t>O.D.V. EMMANUEL - il Forum Provinciale di Lecce</a:t>
                      </a:r>
                    </a:p>
                    <a:p>
                      <a:pPr algn="ctr" fontAlgn="ctr"/>
                      <a:r>
                        <a:rPr lang="it-IT" sz="1400" b="0" i="0" u="none" strike="noStrike" dirty="0" smtClean="0">
                          <a:solidFill>
                            <a:srgbClr val="000000"/>
                          </a:solidFill>
                          <a:effectLst/>
                          <a:latin typeface="Garamond" panose="02020404030301010803" pitchFamily="18" charset="0"/>
                        </a:rPr>
                        <a:t> </a:t>
                      </a:r>
                      <a:endParaRPr lang="it-IT" sz="1400" b="0" i="0" u="none" strike="noStrike" dirty="0">
                        <a:solidFill>
                          <a:srgbClr val="000000"/>
                        </a:solidFill>
                        <a:effectLst/>
                        <a:latin typeface="Garamond" panose="02020404030301010803" pitchFamily="18" charset="0"/>
                      </a:endParaRP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ctr">
                        <a:buNone/>
                      </a:pPr>
                      <a:r>
                        <a:rPr lang="it-IT" sz="1400" b="0" dirty="0" smtClean="0">
                          <a:solidFill>
                            <a:schemeClr val="tx1"/>
                          </a:solidFill>
                        </a:rPr>
                        <a:t>LE SCUOLE SCELTE SONO UBICATE NELLE SEGUENTI CITTA’: Lizzanello-Merine, Galatone</a:t>
                      </a:r>
                      <a:endParaRPr lang="it-IT" sz="1400" b="0" dirty="0">
                        <a:solidFill>
                          <a:schemeClr val="tx1"/>
                        </a:solidFill>
                      </a:endParaRPr>
                    </a:p>
                  </a:txBody>
                  <a:tcPr marL="8313" marR="8313" marT="831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ttangolo 4"/>
          <p:cNvSpPr/>
          <p:nvPr/>
        </p:nvSpPr>
        <p:spPr>
          <a:xfrm>
            <a:off x="2508248" y="312572"/>
            <a:ext cx="6854633" cy="369332"/>
          </a:xfrm>
          <a:prstGeom prst="rect">
            <a:avLst/>
          </a:prstGeom>
          <a:solidFill>
            <a:srgbClr val="FFC000"/>
          </a:solidFill>
        </p:spPr>
        <p:txBody>
          <a:bodyPr wrap="none">
            <a:spAutoFit/>
          </a:bodyPr>
          <a:lstStyle/>
          <a:p>
            <a:r>
              <a:rPr lang="it-IT" b="1" dirty="0"/>
              <a:t>PROMOZIONE E  RAFFORZAMENTO DELLA RETE DI COESIONE SOCIALE</a:t>
            </a:r>
            <a:endParaRPr lang="it-IT" dirty="0"/>
          </a:p>
        </p:txBody>
      </p:sp>
    </p:spTree>
    <p:extLst>
      <p:ext uri="{BB962C8B-B14F-4D97-AF65-F5344CB8AC3E}">
        <p14:creationId xmlns:p14="http://schemas.microsoft.com/office/powerpoint/2010/main" val="323016703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642486714"/>
              </p:ext>
            </p:extLst>
          </p:nvPr>
        </p:nvGraphicFramePr>
        <p:xfrm>
          <a:off x="402336" y="681904"/>
          <a:ext cx="11320271" cy="6011503"/>
        </p:xfrm>
        <a:graphic>
          <a:graphicData uri="http://schemas.openxmlformats.org/drawingml/2006/table">
            <a:tbl>
              <a:tblPr/>
              <a:tblGrid>
                <a:gridCol w="3152480">
                  <a:extLst>
                    <a:ext uri="{9D8B030D-6E8A-4147-A177-3AD203B41FA5}">
                      <a16:colId xmlns:a16="http://schemas.microsoft.com/office/drawing/2014/main" val="20000"/>
                    </a:ext>
                  </a:extLst>
                </a:gridCol>
                <a:gridCol w="2763538">
                  <a:extLst>
                    <a:ext uri="{9D8B030D-6E8A-4147-A177-3AD203B41FA5}">
                      <a16:colId xmlns:a16="http://schemas.microsoft.com/office/drawing/2014/main" val="20001"/>
                    </a:ext>
                  </a:extLst>
                </a:gridCol>
                <a:gridCol w="3009186">
                  <a:extLst>
                    <a:ext uri="{9D8B030D-6E8A-4147-A177-3AD203B41FA5}">
                      <a16:colId xmlns:a16="http://schemas.microsoft.com/office/drawing/2014/main" val="20002"/>
                    </a:ext>
                  </a:extLst>
                </a:gridCol>
                <a:gridCol w="2395067">
                  <a:extLst>
                    <a:ext uri="{9D8B030D-6E8A-4147-A177-3AD203B41FA5}">
                      <a16:colId xmlns:a16="http://schemas.microsoft.com/office/drawing/2014/main" val="20003"/>
                    </a:ext>
                  </a:extLst>
                </a:gridCol>
              </a:tblGrid>
              <a:tr h="631173">
                <a:tc>
                  <a:txBody>
                    <a:bodyPr/>
                    <a:lstStyle/>
                    <a:p>
                      <a:pPr algn="ctr" fontAlgn="ctr"/>
                      <a:r>
                        <a:rPr lang="it-IT" sz="1400" b="0" i="0" u="none" strike="noStrike" dirty="0">
                          <a:solidFill>
                            <a:srgbClr val="000000"/>
                          </a:solidFill>
                          <a:effectLst/>
                          <a:latin typeface="Garamond" panose="02020404030301010803" pitchFamily="18" charset="0"/>
                        </a:rPr>
                        <a:t>Intervento</a:t>
                      </a:r>
                    </a:p>
                  </a:txBody>
                  <a:tcPr marL="8313" marR="8313" marT="831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it-IT" sz="1400" b="0" i="0" u="none" strike="noStrike">
                          <a:solidFill>
                            <a:srgbClr val="000000"/>
                          </a:solidFill>
                          <a:effectLst/>
                          <a:latin typeface="Garamond" panose="02020404030301010803" pitchFamily="18" charset="0"/>
                        </a:rPr>
                        <a:t>Modalità di svolgimento</a:t>
                      </a:r>
                    </a:p>
                  </a:txBody>
                  <a:tcPr marL="8313" marR="8313" marT="831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it-IT" sz="1400" b="0" i="0" u="none" strike="noStrike">
                          <a:solidFill>
                            <a:srgbClr val="000000"/>
                          </a:solidFill>
                          <a:effectLst/>
                          <a:latin typeface="Garamond" panose="02020404030301010803" pitchFamily="18" charset="0"/>
                        </a:rPr>
                        <a:t>Soggetto responsabile</a:t>
                      </a:r>
                    </a:p>
                  </a:txBody>
                  <a:tcPr marL="8313" marR="8313" marT="831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fontAlgn="ctr"/>
                      <a:r>
                        <a:rPr lang="it-IT" sz="1400" b="0" i="0" u="none" strike="noStrike">
                          <a:solidFill>
                            <a:srgbClr val="000000"/>
                          </a:solidFill>
                          <a:effectLst/>
                          <a:latin typeface="Garamond" panose="02020404030301010803" pitchFamily="18" charset="0"/>
                        </a:rPr>
                        <a:t>Luogo</a:t>
                      </a:r>
                    </a:p>
                  </a:txBody>
                  <a:tcPr marL="8313" marR="8313" marT="831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0"/>
                  </a:ext>
                </a:extLst>
              </a:tr>
              <a:tr h="1380285">
                <a:tc>
                  <a:txBody>
                    <a:bodyPr/>
                    <a:lstStyle/>
                    <a:p>
                      <a:pPr algn="l" fontAlgn="ctr"/>
                      <a:r>
                        <a:rPr lang="it-IT" sz="1400" b="0" dirty="0" smtClean="0"/>
                        <a:t>UNA FAMIGLIA PER UNA FAMIGLIA </a:t>
                      </a:r>
                      <a:endParaRPr lang="it-IT" sz="1400" b="0" i="0" u="none" strike="noStrike" dirty="0">
                        <a:solidFill>
                          <a:srgbClr val="000000"/>
                        </a:solidFill>
                        <a:effectLst/>
                        <a:latin typeface="Garamond" panose="02020404030301010803" pitchFamily="18" charset="0"/>
                      </a:endParaRPr>
                    </a:p>
                  </a:txBody>
                  <a:tcPr marL="8313" marR="8313" marT="831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effectLst/>
                          <a:latin typeface="Garamond" panose="02020404030301010803" pitchFamily="18" charset="0"/>
                        </a:rPr>
                        <a:t> </a:t>
                      </a:r>
                      <a:r>
                        <a:rPr lang="it-IT" sz="1400" dirty="0" smtClean="0"/>
                        <a:t>Azione di mutuo aiuto familiare finalizzata alla corresponsabilità educativa</a:t>
                      </a:r>
                      <a:endParaRPr lang="it-IT" sz="1400" b="0" i="0" u="none" strike="noStrike" dirty="0">
                        <a:solidFill>
                          <a:srgbClr val="000000"/>
                        </a:solidFill>
                        <a:effectLst/>
                        <a:latin typeface="Garamond" panose="02020404030301010803" pitchFamily="18" charset="0"/>
                      </a:endParaRPr>
                    </a:p>
                  </a:txBody>
                  <a:tcPr marL="8313" marR="8313" marT="831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err="1" smtClean="0">
                          <a:solidFill>
                            <a:srgbClr val="000000"/>
                          </a:solidFill>
                          <a:effectLst/>
                          <a:latin typeface="Garamond" panose="02020404030301010803" pitchFamily="18" charset="0"/>
                        </a:rPr>
                        <a:t>Ass</a:t>
                      </a:r>
                      <a:r>
                        <a:rPr lang="it-IT" sz="1400" b="0" i="0" u="none" strike="noStrike" dirty="0" smtClean="0">
                          <a:solidFill>
                            <a:srgbClr val="000000"/>
                          </a:solidFill>
                          <a:effectLst/>
                          <a:latin typeface="Garamond" panose="02020404030301010803" pitchFamily="18" charset="0"/>
                        </a:rPr>
                        <a:t>. Cooperatori Salesiani</a:t>
                      </a:r>
                      <a:endParaRPr lang="it-IT" sz="1400" b="0" i="0" u="none" strike="noStrike" dirty="0">
                        <a:solidFill>
                          <a:srgbClr val="000000"/>
                        </a:solidFill>
                        <a:effectLst/>
                        <a:latin typeface="Garamond" panose="02020404030301010803" pitchFamily="18" charset="0"/>
                      </a:endParaRPr>
                    </a:p>
                  </a:txBody>
                  <a:tcPr marL="8313" marR="8313" marT="831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400" b="0" i="0" u="none" strike="noStrike" dirty="0">
                          <a:solidFill>
                            <a:srgbClr val="000000"/>
                          </a:solidFill>
                          <a:effectLst/>
                          <a:latin typeface="Garamond" panose="02020404030301010803" pitchFamily="18" charset="0"/>
                        </a:rPr>
                        <a:t> </a:t>
                      </a:r>
                      <a:r>
                        <a:rPr lang="it-IT" sz="1400" b="0" dirty="0" smtClean="0">
                          <a:solidFill>
                            <a:schemeClr val="tx1"/>
                          </a:solidFill>
                        </a:rPr>
                        <a:t>Foggia, Cerignola, San Severo, Bari, Molfetta, Ruvo, Santeramo, Andria, Taranto, Manduria, Martina Franca, Brindisi, Cisternino, Lecce, Corigliano d'Otranto</a:t>
                      </a:r>
                    </a:p>
                  </a:txBody>
                  <a:tcPr marL="8313" marR="8313" marT="831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0214">
                <a:tc>
                  <a:txBody>
                    <a:bodyPr/>
                    <a:lstStyle/>
                    <a:p>
                      <a:pPr algn="l" fontAlgn="ctr"/>
                      <a:r>
                        <a:rPr lang="it-IT" sz="1400" b="0" dirty="0" smtClean="0">
                          <a:solidFill>
                            <a:schemeClr val="tx1"/>
                          </a:solidFill>
                        </a:rPr>
                        <a:t>TORNEO REGIONALE DI PALLAVOLO</a:t>
                      </a:r>
                      <a:endParaRPr lang="it-IT" sz="1400" b="0" i="0" u="none" strike="noStrike" dirty="0">
                        <a:solidFill>
                          <a:schemeClr val="tx1"/>
                        </a:solidFill>
                        <a:effectLst/>
                        <a:latin typeface="Garamond" panose="02020404030301010803" pitchFamily="18" charset="0"/>
                      </a:endParaRPr>
                    </a:p>
                  </a:txBody>
                  <a:tcPr marL="8313" marR="8313" marT="831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400" b="0" i="0" u="none" strike="noStrike" dirty="0">
                        <a:solidFill>
                          <a:srgbClr val="000000"/>
                        </a:solidFill>
                        <a:effectLst/>
                        <a:latin typeface="Garamond" panose="02020404030301010803" pitchFamily="18" charset="0"/>
                      </a:endParaRP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a:solidFill>
                            <a:srgbClr val="000000"/>
                          </a:solidFill>
                          <a:effectLst/>
                          <a:latin typeface="Garamond" panose="02020404030301010803" pitchFamily="18" charset="0"/>
                        </a:rPr>
                        <a:t>ANSPI Puglia</a:t>
                      </a: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smtClean="0">
                          <a:solidFill>
                            <a:srgbClr val="000000"/>
                          </a:solidFill>
                          <a:effectLst/>
                          <a:latin typeface="Garamond" panose="02020404030301010803" pitchFamily="18" charset="0"/>
                        </a:rPr>
                        <a:t>Bari</a:t>
                      </a:r>
                      <a:endParaRPr lang="it-IT" sz="1400" b="0" i="0" u="none" strike="noStrike" dirty="0">
                        <a:solidFill>
                          <a:srgbClr val="000000"/>
                        </a:solidFill>
                        <a:effectLst/>
                        <a:latin typeface="Garamond" panose="02020404030301010803" pitchFamily="18" charset="0"/>
                      </a:endParaRPr>
                    </a:p>
                  </a:txBody>
                  <a:tcPr marL="8313" marR="8313" marT="831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64830">
                <a:tc>
                  <a:txBody>
                    <a:bodyPr/>
                    <a:lstStyle/>
                    <a:p>
                      <a:pPr algn="l" fontAlgn="ctr"/>
                      <a:r>
                        <a:rPr lang="it-IT" sz="1400" b="0" dirty="0" smtClean="0">
                          <a:solidFill>
                            <a:schemeClr val="tx1"/>
                          </a:solidFill>
                        </a:rPr>
                        <a:t>IDENTIFICARE, PREVENIRE E GESTIRE I FENOMENI DI BULLISMO E CYBERBULLISMO</a:t>
                      </a:r>
                      <a:endParaRPr lang="it-IT" sz="1400" b="0" i="0" u="none" strike="noStrike" dirty="0">
                        <a:solidFill>
                          <a:srgbClr val="000000"/>
                        </a:solidFill>
                        <a:effectLst/>
                        <a:latin typeface="Garamond" panose="02020404030301010803" pitchFamily="18" charset="0"/>
                      </a:endParaRPr>
                    </a:p>
                  </a:txBody>
                  <a:tcPr marL="8313" marR="8313" marT="831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effectLst/>
                          <a:latin typeface="Garamond" panose="02020404030301010803" pitchFamily="18" charset="0"/>
                        </a:rPr>
                        <a:t> </a:t>
                      </a:r>
                      <a:r>
                        <a:rPr lang="it-IT" sz="1400" b="0" i="0" u="none" strike="noStrike" dirty="0" smtClean="0">
                          <a:solidFill>
                            <a:srgbClr val="000000"/>
                          </a:solidFill>
                          <a:effectLst/>
                          <a:latin typeface="+mn-lt"/>
                        </a:rPr>
                        <a:t>corso di formazione ai fenomeni di rete su bullismo per genitori con esame finale e consegna</a:t>
                      </a:r>
                      <a:r>
                        <a:rPr lang="it-IT" sz="1400" b="0" i="0" u="none" strike="noStrike" baseline="0" dirty="0" smtClean="0">
                          <a:solidFill>
                            <a:srgbClr val="000000"/>
                          </a:solidFill>
                          <a:effectLst/>
                          <a:latin typeface="+mn-lt"/>
                        </a:rPr>
                        <a:t> di attestato</a:t>
                      </a:r>
                      <a:endParaRPr lang="it-IT" sz="1400" b="0" i="0" u="none" strike="noStrike" dirty="0">
                        <a:solidFill>
                          <a:srgbClr val="000000"/>
                        </a:solidFill>
                        <a:effectLst/>
                        <a:latin typeface="+mn-lt"/>
                      </a:endParaRP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effectLst/>
                          <a:latin typeface="Garamond" panose="02020404030301010803" pitchFamily="18" charset="0"/>
                        </a:rPr>
                        <a:t> </a:t>
                      </a:r>
                      <a:r>
                        <a:rPr lang="it-IT" sz="1400" b="0" i="0" u="none" strike="noStrike" dirty="0" smtClean="0">
                          <a:solidFill>
                            <a:srgbClr val="000000"/>
                          </a:solidFill>
                          <a:effectLst/>
                          <a:latin typeface="Garamond" panose="02020404030301010803" pitchFamily="18" charset="0"/>
                        </a:rPr>
                        <a:t>ANSPI Puglia</a:t>
                      </a:r>
                      <a:endParaRPr lang="it-IT" sz="1400" b="0" i="0" u="none" strike="noStrike" dirty="0">
                        <a:solidFill>
                          <a:srgbClr val="000000"/>
                        </a:solidFill>
                        <a:effectLst/>
                        <a:latin typeface="Garamond" panose="02020404030301010803" pitchFamily="18" charset="0"/>
                      </a:endParaRP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dirty="0" smtClean="0">
                          <a:solidFill>
                            <a:schemeClr val="tx1"/>
                          </a:solidFill>
                        </a:rPr>
                        <a:t>Lecce, Santeramo, Andria</a:t>
                      </a:r>
                      <a:endParaRPr lang="it-IT" sz="1400" b="0" i="0" u="none" strike="noStrike" dirty="0">
                        <a:solidFill>
                          <a:schemeClr val="tx1"/>
                        </a:solidFill>
                        <a:effectLst/>
                        <a:latin typeface="Garamond" panose="02020404030301010803" pitchFamily="18" charset="0"/>
                      </a:endParaRPr>
                    </a:p>
                  </a:txBody>
                  <a:tcPr marL="8313" marR="8313" marT="831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64830">
                <a:tc>
                  <a:txBody>
                    <a:bodyPr/>
                    <a:lstStyle/>
                    <a:p>
                      <a:pPr algn="l" fontAlgn="ctr"/>
                      <a:r>
                        <a:rPr lang="it-IT" sz="1400" b="0" dirty="0" smtClean="0">
                          <a:solidFill>
                            <a:schemeClr val="tx1"/>
                          </a:solidFill>
                        </a:rPr>
                        <a:t>SPERIMENTAZIONE TEATRALE</a:t>
                      </a:r>
                      <a:endParaRPr lang="it-IT" sz="1400" b="0" i="0" u="none" strike="noStrike" dirty="0">
                        <a:solidFill>
                          <a:srgbClr val="000000"/>
                        </a:solidFill>
                        <a:effectLst/>
                        <a:latin typeface="Garamond" panose="02020404030301010803" pitchFamily="18" charset="0"/>
                      </a:endParaRPr>
                    </a:p>
                  </a:txBody>
                  <a:tcPr marL="8313" marR="8313" marT="831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dirty="0" smtClean="0">
                          <a:solidFill>
                            <a:schemeClr val="tx1"/>
                          </a:solidFill>
                        </a:rPr>
                        <a:t>il sussidio dei materiali prodotti</a:t>
                      </a:r>
                      <a:r>
                        <a:rPr lang="it-IT" sz="1400" b="0" baseline="0" dirty="0" smtClean="0">
                          <a:solidFill>
                            <a:schemeClr val="tx1"/>
                          </a:solidFill>
                        </a:rPr>
                        <a:t> </a:t>
                      </a:r>
                      <a:r>
                        <a:rPr lang="it-IT" sz="1400" b="0" dirty="0" smtClean="0">
                          <a:solidFill>
                            <a:schemeClr val="tx1"/>
                          </a:solidFill>
                        </a:rPr>
                        <a:t>durante il laboratorio di Sperimentazione teatrale sarà diffuso in 170 centri ANSPI</a:t>
                      </a:r>
                      <a:endParaRPr lang="it-IT" sz="1400" b="0" i="0" u="none" strike="noStrike" dirty="0">
                        <a:solidFill>
                          <a:schemeClr val="tx1"/>
                        </a:solidFill>
                        <a:effectLst/>
                        <a:latin typeface="Garamond" panose="02020404030301010803" pitchFamily="18" charset="0"/>
                      </a:endParaRP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a:solidFill>
                            <a:srgbClr val="000000"/>
                          </a:solidFill>
                          <a:effectLst/>
                          <a:latin typeface="Garamond" panose="02020404030301010803" pitchFamily="18" charset="0"/>
                        </a:rPr>
                        <a:t> </a:t>
                      </a:r>
                      <a:r>
                        <a:rPr lang="it-IT" sz="1400" b="0" i="0" u="none" strike="noStrike" dirty="0" smtClean="0">
                          <a:solidFill>
                            <a:srgbClr val="000000"/>
                          </a:solidFill>
                          <a:effectLst/>
                          <a:latin typeface="Garamond" panose="02020404030301010803" pitchFamily="18" charset="0"/>
                        </a:rPr>
                        <a:t>ANSPI Puglia</a:t>
                      </a:r>
                      <a:endParaRPr lang="it-IT" sz="1400" b="0" i="0" u="none" strike="noStrike" dirty="0">
                        <a:solidFill>
                          <a:srgbClr val="000000"/>
                        </a:solidFill>
                        <a:effectLst/>
                        <a:latin typeface="Garamond" panose="02020404030301010803" pitchFamily="18" charset="0"/>
                      </a:endParaRP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ctr">
                        <a:buNone/>
                      </a:pPr>
                      <a:r>
                        <a:rPr lang="it-IT" sz="1400" b="0" dirty="0" smtClean="0">
                          <a:solidFill>
                            <a:schemeClr val="tx1"/>
                          </a:solidFill>
                        </a:rPr>
                        <a:t>Andria</a:t>
                      </a:r>
                    </a:p>
                  </a:txBody>
                  <a:tcPr marL="8313" marR="8313" marT="831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64830">
                <a:tc>
                  <a:txBody>
                    <a:bodyPr/>
                    <a:lstStyle/>
                    <a:p>
                      <a:pPr algn="l" fontAlgn="ctr"/>
                      <a:r>
                        <a:rPr lang="it-IT" sz="1400" b="0" dirty="0" smtClean="0">
                          <a:solidFill>
                            <a:schemeClr val="tx1"/>
                          </a:solidFill>
                        </a:rPr>
                        <a:t>IL VALORE DELLO SPORT COME STRUMENTO DI COESIONE SOCIO-FAMILIARE</a:t>
                      </a:r>
                      <a:endParaRPr lang="it-IT" sz="1400" b="0" i="0" u="none" strike="noStrike" dirty="0">
                        <a:solidFill>
                          <a:srgbClr val="000000"/>
                        </a:solidFill>
                        <a:effectLst/>
                        <a:latin typeface="Garamond" panose="02020404030301010803" pitchFamily="18" charset="0"/>
                      </a:endParaRPr>
                    </a:p>
                  </a:txBody>
                  <a:tcPr marL="8313" marR="8313" marT="831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smtClean="0">
                          <a:solidFill>
                            <a:schemeClr val="tx1"/>
                          </a:solidFill>
                          <a:effectLst/>
                          <a:latin typeface="Garamond" panose="02020404030301010803" pitchFamily="18" charset="0"/>
                        </a:rPr>
                        <a:t>Incontri di formazione al</a:t>
                      </a:r>
                      <a:r>
                        <a:rPr lang="it-IT" sz="1400" b="0" i="0" u="none" strike="noStrike" baseline="0" dirty="0" smtClean="0">
                          <a:solidFill>
                            <a:schemeClr val="tx1"/>
                          </a:solidFill>
                          <a:effectLst/>
                          <a:latin typeface="Garamond" panose="02020404030301010803" pitchFamily="18" charset="0"/>
                        </a:rPr>
                        <a:t> valore sociale dello sport</a:t>
                      </a:r>
                      <a:endParaRPr lang="it-IT" sz="1400" b="0" i="0" u="none" strike="noStrike" dirty="0">
                        <a:solidFill>
                          <a:schemeClr val="tx1"/>
                        </a:solidFill>
                        <a:effectLst/>
                        <a:latin typeface="Garamond" panose="02020404030301010803" pitchFamily="18" charset="0"/>
                      </a:endParaRP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smtClean="0">
                          <a:solidFill>
                            <a:srgbClr val="000000"/>
                          </a:solidFill>
                          <a:effectLst/>
                          <a:latin typeface="Garamond" panose="02020404030301010803" pitchFamily="18" charset="0"/>
                        </a:rPr>
                        <a:t>CSI Provinciale</a:t>
                      </a:r>
                      <a:r>
                        <a:rPr lang="it-IT" sz="1400" b="0" i="0" u="none" strike="noStrike" baseline="0" dirty="0" smtClean="0">
                          <a:solidFill>
                            <a:srgbClr val="000000"/>
                          </a:solidFill>
                          <a:effectLst/>
                          <a:latin typeface="Garamond" panose="02020404030301010803" pitchFamily="18" charset="0"/>
                        </a:rPr>
                        <a:t> – Forum Provinciale di Lecce</a:t>
                      </a:r>
                      <a:endParaRPr lang="it-IT" sz="1400" b="0" i="0" u="none" strike="noStrike" dirty="0">
                        <a:solidFill>
                          <a:srgbClr val="000000"/>
                        </a:solidFill>
                        <a:effectLst/>
                        <a:latin typeface="Garamond" panose="02020404030301010803" pitchFamily="18" charset="0"/>
                      </a:endParaRP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ctr">
                        <a:buNone/>
                      </a:pPr>
                      <a:r>
                        <a:rPr lang="it-IT" sz="1400" b="0" dirty="0" smtClean="0">
                          <a:solidFill>
                            <a:schemeClr val="tx1"/>
                          </a:solidFill>
                        </a:rPr>
                        <a:t>Lizzanello - Merine</a:t>
                      </a:r>
                      <a:endParaRPr lang="it-IT" sz="1400" b="0" dirty="0">
                        <a:solidFill>
                          <a:schemeClr val="tx1"/>
                        </a:solidFill>
                      </a:endParaRPr>
                    </a:p>
                  </a:txBody>
                  <a:tcPr marL="8313" marR="8313" marT="831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35341">
                <a:tc>
                  <a:txBody>
                    <a:bodyPr/>
                    <a:lstStyle/>
                    <a:p>
                      <a:pPr algn="l" fontAlgn="ctr"/>
                      <a:r>
                        <a:rPr lang="it-IT" sz="1400" b="0" dirty="0" smtClean="0">
                          <a:solidFill>
                            <a:schemeClr val="tx1"/>
                          </a:solidFill>
                        </a:rPr>
                        <a:t>I LOVE PHYSICS (Affettività e sessualità con la Scienza)</a:t>
                      </a:r>
                      <a:endParaRPr lang="it-IT" sz="1400" b="0" i="0" u="none" strike="noStrike" dirty="0">
                        <a:solidFill>
                          <a:srgbClr val="000000"/>
                        </a:solidFill>
                        <a:effectLst/>
                        <a:latin typeface="Garamond" panose="02020404030301010803" pitchFamily="18" charset="0"/>
                      </a:endParaRPr>
                    </a:p>
                  </a:txBody>
                  <a:tcPr marL="8313" marR="8313" marT="831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smtClean="0">
                          <a:solidFill>
                            <a:srgbClr val="000000"/>
                          </a:solidFill>
                          <a:effectLst/>
                          <a:latin typeface="Garamond" panose="02020404030301010803" pitchFamily="18" charset="0"/>
                        </a:rPr>
                        <a:t>Tournee teatrale</a:t>
                      </a:r>
                      <a:endParaRPr lang="it-IT" sz="1400" b="0" i="0" u="none" strike="noStrike" dirty="0">
                        <a:solidFill>
                          <a:srgbClr val="000000"/>
                        </a:solidFill>
                        <a:effectLst/>
                        <a:latin typeface="Garamond" panose="02020404030301010803" pitchFamily="18" charset="0"/>
                      </a:endParaRP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i="0" u="none" strike="noStrike" dirty="0" smtClean="0">
                          <a:solidFill>
                            <a:srgbClr val="000000"/>
                          </a:solidFill>
                          <a:effectLst/>
                          <a:latin typeface="Garamond" panose="02020404030301010803" pitchFamily="18" charset="0"/>
                        </a:rPr>
                        <a:t>ANSPI Puglia</a:t>
                      </a:r>
                      <a:endParaRPr lang="it-IT" sz="1400" b="0" i="0" u="none" strike="noStrike" dirty="0">
                        <a:solidFill>
                          <a:srgbClr val="000000"/>
                        </a:solidFill>
                        <a:effectLst/>
                        <a:latin typeface="Garamond" panose="02020404030301010803" pitchFamily="18" charset="0"/>
                      </a:endParaRPr>
                    </a:p>
                  </a:txBody>
                  <a:tcPr marL="8313" marR="8313" marT="831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400" b="0" dirty="0" smtClean="0">
                          <a:solidFill>
                            <a:schemeClr val="tx1"/>
                          </a:solidFill>
                        </a:rPr>
                        <a:t>Lecce, Taranto, </a:t>
                      </a:r>
                      <a:r>
                        <a:rPr lang="it-IT" sz="1400" b="0" dirty="0" err="1" smtClean="0">
                          <a:solidFill>
                            <a:schemeClr val="tx1"/>
                          </a:solidFill>
                        </a:rPr>
                        <a:t>Fasano,Toritto</a:t>
                      </a:r>
                      <a:r>
                        <a:rPr lang="it-IT" sz="1400" b="0" dirty="0" smtClean="0">
                          <a:solidFill>
                            <a:schemeClr val="tx1"/>
                          </a:solidFill>
                        </a:rPr>
                        <a:t>, Altamura, Barletta</a:t>
                      </a:r>
                      <a:endParaRPr lang="it-IT" sz="1400" b="0" i="0" u="none" strike="noStrike" dirty="0">
                        <a:solidFill>
                          <a:schemeClr val="tx1"/>
                        </a:solidFill>
                        <a:effectLst/>
                        <a:latin typeface="Garamond" panose="02020404030301010803" pitchFamily="18" charset="0"/>
                      </a:endParaRPr>
                    </a:p>
                  </a:txBody>
                  <a:tcPr marL="8313" marR="8313" marT="831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Rettangolo 4"/>
          <p:cNvSpPr/>
          <p:nvPr/>
        </p:nvSpPr>
        <p:spPr>
          <a:xfrm>
            <a:off x="3444127" y="129692"/>
            <a:ext cx="4837671" cy="369332"/>
          </a:xfrm>
          <a:prstGeom prst="rect">
            <a:avLst/>
          </a:prstGeom>
          <a:solidFill>
            <a:srgbClr val="FFC000"/>
          </a:solidFill>
        </p:spPr>
        <p:txBody>
          <a:bodyPr wrap="none">
            <a:spAutoFit/>
          </a:bodyPr>
          <a:lstStyle/>
          <a:p>
            <a:r>
              <a:rPr lang="it-IT" b="1" dirty="0"/>
              <a:t>SPERIMENTAZIONE DINAMICHE DI RETE SOCIALE</a:t>
            </a:r>
            <a:endParaRPr lang="it-IT" dirty="0"/>
          </a:p>
        </p:txBody>
      </p:sp>
    </p:spTree>
    <p:extLst>
      <p:ext uri="{BB962C8B-B14F-4D97-AF65-F5344CB8AC3E}">
        <p14:creationId xmlns:p14="http://schemas.microsoft.com/office/powerpoint/2010/main" val="105275846"/>
      </p:ext>
    </p:extLst>
  </p:cSld>
  <p:clrMapOvr>
    <a:masterClrMapping/>
  </p:clrMapOvr>
  <p:transition spd="slow">
    <p:push dir="u"/>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1565</Words>
  <Application>Microsoft Office PowerPoint</Application>
  <PresentationFormat>Widescreen</PresentationFormat>
  <Paragraphs>264</Paragraphs>
  <Slides>15</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vt:i4>
      </vt:variant>
    </vt:vector>
  </HeadingPairs>
  <TitlesOfParts>
    <vt:vector size="23" baseType="lpstr">
      <vt:lpstr>Arial</vt:lpstr>
      <vt:lpstr>Calibri</vt:lpstr>
      <vt:lpstr>Calibri Light</vt:lpstr>
      <vt:lpstr>Courier New</vt:lpstr>
      <vt:lpstr>Garamond</vt:lpstr>
      <vt:lpstr>Verdana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AZIONI PROGETTUALI…</vt:lpstr>
      <vt:lpstr>Presentazione standard di PowerPoint</vt:lpstr>
      <vt:lpstr>Presentazione standard di PowerPoint</vt:lpstr>
      <vt:lpstr>Presentazione standard di PowerPoint</vt:lpstr>
      <vt:lpstr>Presentazione standard di PowerPoint</vt:lpstr>
      <vt:lpstr>Presentazione standard di PowerPoint</vt:lpstr>
      <vt:lpstr>Le attività che saranno realizzate sul territorio (circa 120) in modo capillare, copriranno tutte le province del territorio pugliese: Foggia, Candela, Cerignola, Ortanova, San Severo, Barletta, Andria, Bari, Bitonto, Molfetta, Altamura, Toritto, Santeramo, Monopoli, Ruvo di Puglia, Mola di Bari, Santeramo in Colle, Gravina in Puglia, Poggiorsini, Spinazzola, Modugno, Taranto, Casarano, Martina Franca, Lecce, Galatone, Nardò, Gallipoli, Merine, Taurisano, Manduria, Brindisi, Fasano, Cisternino, Corigliano d’Otranto, ed hanno previsto una stima nel coinvolgimento  dei destinatari  </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Giustina</dc:creator>
  <cp:lastModifiedBy>Nicola Milella</cp:lastModifiedBy>
  <cp:revision>51</cp:revision>
  <cp:lastPrinted>2019-03-14T09:40:48Z</cp:lastPrinted>
  <dcterms:created xsi:type="dcterms:W3CDTF">2019-03-07T12:39:15Z</dcterms:created>
  <dcterms:modified xsi:type="dcterms:W3CDTF">2019-10-12T22:59:07Z</dcterms:modified>
</cp:coreProperties>
</file>